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notesSlides/notesSlide2.xml" ContentType="application/vnd.openxmlformats-officedocument.presentationml.notesSlide+xml"/>
  <Override PartName="/ppt/charts/chart2.xml" ContentType="application/vnd.openxmlformats-officedocument.drawingml.chart+xml"/>
  <Override PartName="/ppt/drawings/drawing1.xml" ContentType="application/vnd.openxmlformats-officedocument.drawingml.chartshape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76" r:id="rId1"/>
  </p:sldMasterIdLst>
  <p:notesMasterIdLst>
    <p:notesMasterId r:id="rId20"/>
  </p:notesMasterIdLst>
  <p:sldIdLst>
    <p:sldId id="560" r:id="rId2"/>
    <p:sldId id="1057" r:id="rId3"/>
    <p:sldId id="1059" r:id="rId4"/>
    <p:sldId id="1058" r:id="rId5"/>
    <p:sldId id="1063" r:id="rId6"/>
    <p:sldId id="1065" r:id="rId7"/>
    <p:sldId id="1066" r:id="rId8"/>
    <p:sldId id="1067" r:id="rId9"/>
    <p:sldId id="1068" r:id="rId10"/>
    <p:sldId id="1069" r:id="rId11"/>
    <p:sldId id="1073" r:id="rId12"/>
    <p:sldId id="1071" r:id="rId13"/>
    <p:sldId id="1076" r:id="rId14"/>
    <p:sldId id="1077" r:id="rId15"/>
    <p:sldId id="1078" r:id="rId16"/>
    <p:sldId id="1079" r:id="rId17"/>
    <p:sldId id="1080" r:id="rId18"/>
    <p:sldId id="1074" r:id="rId19"/>
  </p:sldIdLst>
  <p:sldSz cx="12192000" cy="68580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evin Johnson" initials="KJ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FFFF00"/>
    <a:srgbClr val="548235"/>
    <a:srgbClr val="640000"/>
    <a:srgbClr val="003300"/>
    <a:srgbClr val="000000"/>
    <a:srgbClr val="FFFFFF"/>
    <a:srgbClr val="2FA1FF"/>
    <a:srgbClr val="282800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796" autoAdjust="0"/>
    <p:restoredTop sz="93004" autoAdjust="0"/>
  </p:normalViewPr>
  <p:slideViewPr>
    <p:cSldViewPr snapToGrid="0">
      <p:cViewPr varScale="1">
        <p:scale>
          <a:sx n="99" d="100"/>
          <a:sy n="99" d="100"/>
        </p:scale>
        <p:origin x="960" y="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7" d="100"/>
        <a:sy n="57" d="100"/>
      </p:scale>
      <p:origin x="0" y="-1195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Book1" TargetMode="External"/></Relationships>
</file>

<file path=ppt/charts/_rels/chart2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.xml"/><Relationship Id="rId1" Type="http://schemas.openxmlformats.org/officeDocument/2006/relationships/oleObject" Target="Book1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28575">
              <a:noFill/>
            </a:ln>
          </c:spPr>
          <c:marker>
            <c:symbol val="none"/>
          </c:marker>
          <c:xVal>
            <c:numRef>
              <c:f>Sheet1!$E$11:$F$11</c:f>
              <c:numCache>
                <c:formatCode>General</c:formatCode>
                <c:ptCount val="2"/>
                <c:pt idx="0">
                  <c:v>50</c:v>
                </c:pt>
                <c:pt idx="1">
                  <c:v>1</c:v>
                </c:pt>
              </c:numCache>
            </c:numRef>
          </c:xVal>
          <c:yVal>
            <c:numRef>
              <c:f>Sheet1!$E$12:$F$12</c:f>
              <c:numCache>
                <c:formatCode>General</c:formatCode>
                <c:ptCount val="2"/>
                <c:pt idx="0">
                  <c:v>50</c:v>
                </c:pt>
                <c:pt idx="1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B28E-47E2-9E2B-35A15EF3236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9121088"/>
        <c:axId val="199121664"/>
      </c:scatterChart>
      <c:valAx>
        <c:axId val="199121088"/>
        <c:scaling>
          <c:orientation val="minMax"/>
          <c:max val="50"/>
        </c:scaling>
        <c:delete val="0"/>
        <c:axPos val="b"/>
        <c:title>
          <c:tx>
            <c:rich>
              <a:bodyPr/>
              <a:lstStyle/>
              <a:p>
                <a:pPr>
                  <a:defRPr sz="1400"/>
                </a:pPr>
                <a:r>
                  <a:rPr lang="en-US" sz="1400"/>
                  <a:t>Epochs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crossAx val="199121664"/>
        <c:crosses val="autoZero"/>
        <c:crossBetween val="midCat"/>
        <c:majorUnit val="10"/>
        <c:minorUnit val="5"/>
      </c:valAx>
      <c:valAx>
        <c:axId val="199121664"/>
        <c:scaling>
          <c:orientation val="minMax"/>
        </c:scaling>
        <c:delete val="1"/>
        <c:axPos val="l"/>
        <c:majorGridlines>
          <c:spPr>
            <a:ln>
              <a:solidFill>
                <a:schemeClr val="tx1"/>
              </a:solidFill>
            </a:ln>
          </c:spPr>
        </c:majorGridlines>
        <c:title>
          <c:tx>
            <c:rich>
              <a:bodyPr rot="-5400000" vert="horz"/>
              <a:lstStyle/>
              <a:p>
                <a:pPr>
                  <a:defRPr sz="1400"/>
                </a:pPr>
                <a:r>
                  <a:rPr lang="en-US" sz="1400" baseline="0" dirty="0"/>
                  <a:t>Loss</a:t>
                </a:r>
              </a:p>
            </c:rich>
          </c:tx>
          <c:layout>
            <c:manualLayout>
              <c:xMode val="edge"/>
              <c:yMode val="edge"/>
              <c:x val="1.9444444444444445E-2"/>
              <c:y val="0.27084670998456251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crossAx val="199121088"/>
        <c:crosses val="autoZero"/>
        <c:crossBetween val="midCat"/>
      </c:valAx>
      <c:spPr>
        <a:ln w="9525">
          <a:solidFill>
            <a:schemeClr val="tx1"/>
          </a:solidFill>
        </a:ln>
      </c:spPr>
    </c:plotArea>
    <c:plotVisOnly val="1"/>
    <c:dispBlanksAs val="gap"/>
    <c:showDLblsOverMax val="0"/>
  </c:chart>
  <c:spPr>
    <a:solidFill>
      <a:schemeClr val="bg1"/>
    </a:solidFill>
  </c:sp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28575">
              <a:noFill/>
            </a:ln>
          </c:spPr>
          <c:marker>
            <c:symbol val="none"/>
          </c:marker>
          <c:xVal>
            <c:numRef>
              <c:f>Sheet1!$E$11:$F$11</c:f>
              <c:numCache>
                <c:formatCode>General</c:formatCode>
                <c:ptCount val="2"/>
                <c:pt idx="0">
                  <c:v>50</c:v>
                </c:pt>
                <c:pt idx="1">
                  <c:v>1</c:v>
                </c:pt>
              </c:numCache>
            </c:numRef>
          </c:xVal>
          <c:yVal>
            <c:numRef>
              <c:f>Sheet1!$E$12:$F$12</c:f>
              <c:numCache>
                <c:formatCode>General</c:formatCode>
                <c:ptCount val="2"/>
                <c:pt idx="0">
                  <c:v>50</c:v>
                </c:pt>
                <c:pt idx="1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97BA-4C05-9571-88E2A4695C3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24391104"/>
        <c:axId val="224391680"/>
      </c:scatterChart>
      <c:valAx>
        <c:axId val="224391104"/>
        <c:scaling>
          <c:orientation val="minMax"/>
          <c:max val="50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Epochs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crossAx val="224391680"/>
        <c:crosses val="autoZero"/>
        <c:crossBetween val="midCat"/>
        <c:majorUnit val="10"/>
        <c:minorUnit val="5"/>
      </c:valAx>
      <c:valAx>
        <c:axId val="224391680"/>
        <c:scaling>
          <c:orientation val="minMax"/>
        </c:scaling>
        <c:delete val="1"/>
        <c:axPos val="l"/>
        <c:majorGridlines>
          <c:spPr>
            <a:ln>
              <a:solidFill>
                <a:schemeClr val="tx1"/>
              </a:solidFill>
            </a:ln>
          </c:spPr>
        </c:majorGridlines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baseline="0" dirty="0"/>
                  <a:t>Loss</a:t>
                </a:r>
              </a:p>
            </c:rich>
          </c:tx>
          <c:layout>
            <c:manualLayout>
              <c:xMode val="edge"/>
              <c:yMode val="edge"/>
              <c:x val="1.9444444444444445E-2"/>
              <c:y val="0.39186912098232218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crossAx val="224391104"/>
        <c:crosses val="autoZero"/>
        <c:crossBetween val="midCat"/>
      </c:valAx>
      <c:spPr>
        <a:ln w="9525">
          <a:solidFill>
            <a:schemeClr val="tx1"/>
          </a:solidFill>
        </a:ln>
      </c:spPr>
    </c:plotArea>
    <c:plotVisOnly val="1"/>
    <c:dispBlanksAs val="gap"/>
    <c:showDLblsOverMax val="0"/>
  </c:chart>
  <c:externalData r:id="rId1">
    <c:autoUpdate val="0"/>
  </c:externalData>
  <c:userShapes r:id="rId2"/>
</c:chartSpac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0.09765</cdr:x>
      <cdr:y>0.13578</cdr:y>
    </cdr:from>
    <cdr:to>
      <cdr:x>0.93991</cdr:x>
      <cdr:y>0.68029</cdr:y>
    </cdr:to>
    <cdr:sp macro="" textlink="">
      <cdr:nvSpPr>
        <cdr:cNvPr id="3" name="Freeform 2"/>
        <cdr:cNvSpPr/>
      </cdr:nvSpPr>
      <cdr:spPr>
        <a:xfrm xmlns:a="http://schemas.openxmlformats.org/drawingml/2006/main">
          <a:off x="330200" y="305594"/>
          <a:ext cx="2847975" cy="1225550"/>
        </a:xfrm>
        <a:custGeom xmlns:a="http://schemas.openxmlformats.org/drawingml/2006/main">
          <a:avLst/>
          <a:gdLst>
            <a:gd name="connsiteX0" fmla="*/ 0 w 2847975"/>
            <a:gd name="connsiteY0" fmla="*/ 0 h 1225550"/>
            <a:gd name="connsiteX1" fmla="*/ 34925 w 2847975"/>
            <a:gd name="connsiteY1" fmla="*/ 82550 h 1225550"/>
            <a:gd name="connsiteX2" fmla="*/ 60325 w 2847975"/>
            <a:gd name="connsiteY2" fmla="*/ 165100 h 1225550"/>
            <a:gd name="connsiteX3" fmla="*/ 107950 w 2847975"/>
            <a:gd name="connsiteY3" fmla="*/ 250825 h 1225550"/>
            <a:gd name="connsiteX4" fmla="*/ 149225 w 2847975"/>
            <a:gd name="connsiteY4" fmla="*/ 311150 h 1225550"/>
            <a:gd name="connsiteX5" fmla="*/ 203200 w 2847975"/>
            <a:gd name="connsiteY5" fmla="*/ 377825 h 1225550"/>
            <a:gd name="connsiteX6" fmla="*/ 215900 w 2847975"/>
            <a:gd name="connsiteY6" fmla="*/ 419100 h 1225550"/>
            <a:gd name="connsiteX7" fmla="*/ 273050 w 2847975"/>
            <a:gd name="connsiteY7" fmla="*/ 501650 h 1225550"/>
            <a:gd name="connsiteX8" fmla="*/ 307975 w 2847975"/>
            <a:gd name="connsiteY8" fmla="*/ 574675 h 1225550"/>
            <a:gd name="connsiteX9" fmla="*/ 365125 w 2847975"/>
            <a:gd name="connsiteY9" fmla="*/ 666750 h 1225550"/>
            <a:gd name="connsiteX10" fmla="*/ 441325 w 2847975"/>
            <a:gd name="connsiteY10" fmla="*/ 708025 h 1225550"/>
            <a:gd name="connsiteX11" fmla="*/ 501650 w 2847975"/>
            <a:gd name="connsiteY11" fmla="*/ 762000 h 1225550"/>
            <a:gd name="connsiteX12" fmla="*/ 555625 w 2847975"/>
            <a:gd name="connsiteY12" fmla="*/ 793750 h 1225550"/>
            <a:gd name="connsiteX13" fmla="*/ 600075 w 2847975"/>
            <a:gd name="connsiteY13" fmla="*/ 847725 h 1225550"/>
            <a:gd name="connsiteX14" fmla="*/ 692150 w 2847975"/>
            <a:gd name="connsiteY14" fmla="*/ 898525 h 1225550"/>
            <a:gd name="connsiteX15" fmla="*/ 758825 w 2847975"/>
            <a:gd name="connsiteY15" fmla="*/ 936625 h 1225550"/>
            <a:gd name="connsiteX16" fmla="*/ 898525 w 2847975"/>
            <a:gd name="connsiteY16" fmla="*/ 1000125 h 1225550"/>
            <a:gd name="connsiteX17" fmla="*/ 981075 w 2847975"/>
            <a:gd name="connsiteY17" fmla="*/ 1044575 h 1225550"/>
            <a:gd name="connsiteX18" fmla="*/ 1082675 w 2847975"/>
            <a:gd name="connsiteY18" fmla="*/ 1092200 h 1225550"/>
            <a:gd name="connsiteX19" fmla="*/ 1235075 w 2847975"/>
            <a:gd name="connsiteY19" fmla="*/ 1133475 h 1225550"/>
            <a:gd name="connsiteX20" fmla="*/ 1349375 w 2847975"/>
            <a:gd name="connsiteY20" fmla="*/ 1149350 h 1225550"/>
            <a:gd name="connsiteX21" fmla="*/ 1625600 w 2847975"/>
            <a:gd name="connsiteY21" fmla="*/ 1162050 h 1225550"/>
            <a:gd name="connsiteX22" fmla="*/ 1873250 w 2847975"/>
            <a:gd name="connsiteY22" fmla="*/ 1184275 h 1225550"/>
            <a:gd name="connsiteX23" fmla="*/ 2184400 w 2847975"/>
            <a:gd name="connsiteY23" fmla="*/ 1190625 h 1225550"/>
            <a:gd name="connsiteX24" fmla="*/ 2441575 w 2847975"/>
            <a:gd name="connsiteY24" fmla="*/ 1216025 h 1225550"/>
            <a:gd name="connsiteX25" fmla="*/ 2771775 w 2847975"/>
            <a:gd name="connsiteY25" fmla="*/ 1219200 h 1225550"/>
            <a:gd name="connsiteX26" fmla="*/ 2847975 w 2847975"/>
            <a:gd name="connsiteY26" fmla="*/ 1225550 h 1225550"/>
          </a:gdLst>
          <a:ahLst/>
          <a:cxnLst>
            <a:cxn ang="0">
              <a:pos x="connsiteX0" y="connsiteY0"/>
            </a:cxn>
            <a:cxn ang="0">
              <a:pos x="connsiteX1" y="connsiteY1"/>
            </a:cxn>
            <a:cxn ang="0">
              <a:pos x="connsiteX2" y="connsiteY2"/>
            </a:cxn>
            <a:cxn ang="0">
              <a:pos x="connsiteX3" y="connsiteY3"/>
            </a:cxn>
            <a:cxn ang="0">
              <a:pos x="connsiteX4" y="connsiteY4"/>
            </a:cxn>
            <a:cxn ang="0">
              <a:pos x="connsiteX5" y="connsiteY5"/>
            </a:cxn>
            <a:cxn ang="0">
              <a:pos x="connsiteX6" y="connsiteY6"/>
            </a:cxn>
            <a:cxn ang="0">
              <a:pos x="connsiteX7" y="connsiteY7"/>
            </a:cxn>
            <a:cxn ang="0">
              <a:pos x="connsiteX8" y="connsiteY8"/>
            </a:cxn>
            <a:cxn ang="0">
              <a:pos x="connsiteX9" y="connsiteY9"/>
            </a:cxn>
            <a:cxn ang="0">
              <a:pos x="connsiteX10" y="connsiteY10"/>
            </a:cxn>
            <a:cxn ang="0">
              <a:pos x="connsiteX11" y="connsiteY11"/>
            </a:cxn>
            <a:cxn ang="0">
              <a:pos x="connsiteX12" y="connsiteY12"/>
            </a:cxn>
            <a:cxn ang="0">
              <a:pos x="connsiteX13" y="connsiteY13"/>
            </a:cxn>
            <a:cxn ang="0">
              <a:pos x="connsiteX14" y="connsiteY14"/>
            </a:cxn>
            <a:cxn ang="0">
              <a:pos x="connsiteX15" y="connsiteY15"/>
            </a:cxn>
            <a:cxn ang="0">
              <a:pos x="connsiteX16" y="connsiteY16"/>
            </a:cxn>
            <a:cxn ang="0">
              <a:pos x="connsiteX17" y="connsiteY17"/>
            </a:cxn>
            <a:cxn ang="0">
              <a:pos x="connsiteX18" y="connsiteY18"/>
            </a:cxn>
            <a:cxn ang="0">
              <a:pos x="connsiteX19" y="connsiteY19"/>
            </a:cxn>
            <a:cxn ang="0">
              <a:pos x="connsiteX20" y="connsiteY20"/>
            </a:cxn>
            <a:cxn ang="0">
              <a:pos x="connsiteX21" y="connsiteY21"/>
            </a:cxn>
            <a:cxn ang="0">
              <a:pos x="connsiteX22" y="connsiteY22"/>
            </a:cxn>
            <a:cxn ang="0">
              <a:pos x="connsiteX23" y="connsiteY23"/>
            </a:cxn>
            <a:cxn ang="0">
              <a:pos x="connsiteX24" y="connsiteY24"/>
            </a:cxn>
            <a:cxn ang="0">
              <a:pos x="connsiteX25" y="connsiteY25"/>
            </a:cxn>
            <a:cxn ang="0">
              <a:pos x="connsiteX26" y="connsiteY26"/>
            </a:cxn>
          </a:cxnLst>
          <a:rect l="l" t="t" r="r" b="b"/>
          <a:pathLst>
            <a:path w="2847975" h="1225550">
              <a:moveTo>
                <a:pt x="0" y="0"/>
              </a:moveTo>
              <a:lnTo>
                <a:pt x="34925" y="82550"/>
              </a:lnTo>
              <a:lnTo>
                <a:pt x="60325" y="165100"/>
              </a:lnTo>
              <a:lnTo>
                <a:pt x="107950" y="250825"/>
              </a:lnTo>
              <a:lnTo>
                <a:pt x="149225" y="311150"/>
              </a:lnTo>
              <a:lnTo>
                <a:pt x="203200" y="377825"/>
              </a:lnTo>
              <a:lnTo>
                <a:pt x="215900" y="419100"/>
              </a:lnTo>
              <a:lnTo>
                <a:pt x="273050" y="501650"/>
              </a:lnTo>
              <a:lnTo>
                <a:pt x="307975" y="574675"/>
              </a:lnTo>
              <a:lnTo>
                <a:pt x="365125" y="666750"/>
              </a:lnTo>
              <a:lnTo>
                <a:pt x="441325" y="708025"/>
              </a:lnTo>
              <a:lnTo>
                <a:pt x="501650" y="762000"/>
              </a:lnTo>
              <a:lnTo>
                <a:pt x="555625" y="793750"/>
              </a:lnTo>
              <a:lnTo>
                <a:pt x="600075" y="847725"/>
              </a:lnTo>
              <a:lnTo>
                <a:pt x="692150" y="898525"/>
              </a:lnTo>
              <a:lnTo>
                <a:pt x="758825" y="936625"/>
              </a:lnTo>
              <a:lnTo>
                <a:pt x="898525" y="1000125"/>
              </a:lnTo>
              <a:lnTo>
                <a:pt x="981075" y="1044575"/>
              </a:lnTo>
              <a:lnTo>
                <a:pt x="1082675" y="1092200"/>
              </a:lnTo>
              <a:lnTo>
                <a:pt x="1235075" y="1133475"/>
              </a:lnTo>
              <a:lnTo>
                <a:pt x="1349375" y="1149350"/>
              </a:lnTo>
              <a:lnTo>
                <a:pt x="1625600" y="1162050"/>
              </a:lnTo>
              <a:lnTo>
                <a:pt x="1873250" y="1184275"/>
              </a:lnTo>
              <a:lnTo>
                <a:pt x="2184400" y="1190625"/>
              </a:lnTo>
              <a:lnTo>
                <a:pt x="2441575" y="1216025"/>
              </a:lnTo>
              <a:lnTo>
                <a:pt x="2771775" y="1219200"/>
              </a:lnTo>
              <a:lnTo>
                <a:pt x="2847975" y="1225550"/>
              </a:lnTo>
            </a:path>
          </a:pathLst>
        </a:custGeom>
        <a:noFill xmlns:a="http://schemas.openxmlformats.org/drawingml/2006/main"/>
        <a:ln xmlns:a="http://schemas.openxmlformats.org/drawingml/2006/main" w="28575"/>
      </cdr:spPr>
      <cdr:style>
        <a:lnRef xmlns:a="http://schemas.openxmlformats.org/drawingml/2006/main" idx="2">
          <a:schemeClr val="dk1"/>
        </a:lnRef>
        <a:fillRef xmlns:a="http://schemas.openxmlformats.org/drawingml/2006/main" idx="1">
          <a:schemeClr val="lt1"/>
        </a:fillRef>
        <a:effectRef xmlns:a="http://schemas.openxmlformats.org/drawingml/2006/main" idx="0">
          <a:schemeClr val="dk1"/>
        </a:effectRef>
        <a:fontRef xmlns:a="http://schemas.openxmlformats.org/drawingml/2006/main" idx="minor">
          <a:schemeClr val="dk1"/>
        </a:fontRef>
      </cdr:style>
      <cdr:txBody>
        <a:bodyPr xmlns:a="http://schemas.openxmlformats.org/drawingml/2006/main" vertOverflow="clip" rtlCol="0" anchor="ctr">
          <a:spAutoFit/>
        </a:bodyPr>
        <a:lstStyle xmlns:a="http://schemas.openxmlformats.org/drawingml/2006/main"/>
        <a:p xmlns:a="http://schemas.openxmlformats.org/drawingml/2006/main">
          <a:endParaRPr lang="en-US"/>
        </a:p>
      </cdr:txBody>
    </cdr:sp>
  </cdr:relSizeAnchor>
  <cdr:relSizeAnchor xmlns:cdr="http://schemas.openxmlformats.org/drawingml/2006/chartDrawing">
    <cdr:from>
      <cdr:x>0.09859</cdr:x>
      <cdr:y>0.11321</cdr:y>
    </cdr:from>
    <cdr:to>
      <cdr:x>0.93615</cdr:x>
      <cdr:y>0.5601</cdr:y>
    </cdr:to>
    <cdr:sp macro="" textlink="">
      <cdr:nvSpPr>
        <cdr:cNvPr id="4" name="Freeform 3"/>
        <cdr:cNvSpPr/>
      </cdr:nvSpPr>
      <cdr:spPr>
        <a:xfrm xmlns:a="http://schemas.openxmlformats.org/drawingml/2006/main">
          <a:off x="333375" y="254794"/>
          <a:ext cx="2832100" cy="1005840"/>
        </a:xfrm>
        <a:custGeom xmlns:a="http://schemas.openxmlformats.org/drawingml/2006/main">
          <a:avLst/>
          <a:gdLst>
            <a:gd name="connsiteX0" fmla="*/ 0 w 2781300"/>
            <a:gd name="connsiteY0" fmla="*/ 0 h 863600"/>
            <a:gd name="connsiteX1" fmla="*/ 63500 w 2781300"/>
            <a:gd name="connsiteY1" fmla="*/ 66675 h 863600"/>
            <a:gd name="connsiteX2" fmla="*/ 104775 w 2781300"/>
            <a:gd name="connsiteY2" fmla="*/ 111125 h 863600"/>
            <a:gd name="connsiteX3" fmla="*/ 142875 w 2781300"/>
            <a:gd name="connsiteY3" fmla="*/ 196850 h 863600"/>
            <a:gd name="connsiteX4" fmla="*/ 206375 w 2781300"/>
            <a:gd name="connsiteY4" fmla="*/ 225425 h 863600"/>
            <a:gd name="connsiteX5" fmla="*/ 282575 w 2781300"/>
            <a:gd name="connsiteY5" fmla="*/ 342900 h 863600"/>
            <a:gd name="connsiteX6" fmla="*/ 339725 w 2781300"/>
            <a:gd name="connsiteY6" fmla="*/ 431800 h 863600"/>
            <a:gd name="connsiteX7" fmla="*/ 409575 w 2781300"/>
            <a:gd name="connsiteY7" fmla="*/ 457200 h 863600"/>
            <a:gd name="connsiteX8" fmla="*/ 460375 w 2781300"/>
            <a:gd name="connsiteY8" fmla="*/ 571500 h 863600"/>
            <a:gd name="connsiteX9" fmla="*/ 542925 w 2781300"/>
            <a:gd name="connsiteY9" fmla="*/ 650875 h 863600"/>
            <a:gd name="connsiteX10" fmla="*/ 644525 w 2781300"/>
            <a:gd name="connsiteY10" fmla="*/ 727075 h 863600"/>
            <a:gd name="connsiteX11" fmla="*/ 809625 w 2781300"/>
            <a:gd name="connsiteY11" fmla="*/ 727075 h 863600"/>
            <a:gd name="connsiteX12" fmla="*/ 863600 w 2781300"/>
            <a:gd name="connsiteY12" fmla="*/ 762000 h 863600"/>
            <a:gd name="connsiteX13" fmla="*/ 1022350 w 2781300"/>
            <a:gd name="connsiteY13" fmla="*/ 815975 h 863600"/>
            <a:gd name="connsiteX14" fmla="*/ 1149350 w 2781300"/>
            <a:gd name="connsiteY14" fmla="*/ 860425 h 863600"/>
            <a:gd name="connsiteX15" fmla="*/ 1371600 w 2781300"/>
            <a:gd name="connsiteY15" fmla="*/ 863600 h 863600"/>
            <a:gd name="connsiteX16" fmla="*/ 1428750 w 2781300"/>
            <a:gd name="connsiteY16" fmla="*/ 825500 h 863600"/>
            <a:gd name="connsiteX17" fmla="*/ 1609725 w 2781300"/>
            <a:gd name="connsiteY17" fmla="*/ 812800 h 863600"/>
            <a:gd name="connsiteX18" fmla="*/ 1717675 w 2781300"/>
            <a:gd name="connsiteY18" fmla="*/ 739775 h 863600"/>
            <a:gd name="connsiteX19" fmla="*/ 1847850 w 2781300"/>
            <a:gd name="connsiteY19" fmla="*/ 682625 h 863600"/>
            <a:gd name="connsiteX20" fmla="*/ 1924050 w 2781300"/>
            <a:gd name="connsiteY20" fmla="*/ 657225 h 863600"/>
            <a:gd name="connsiteX21" fmla="*/ 2041525 w 2781300"/>
            <a:gd name="connsiteY21" fmla="*/ 625475 h 863600"/>
            <a:gd name="connsiteX22" fmla="*/ 2111375 w 2781300"/>
            <a:gd name="connsiteY22" fmla="*/ 546100 h 863600"/>
            <a:gd name="connsiteX23" fmla="*/ 2200275 w 2781300"/>
            <a:gd name="connsiteY23" fmla="*/ 479425 h 863600"/>
            <a:gd name="connsiteX24" fmla="*/ 2244725 w 2781300"/>
            <a:gd name="connsiteY24" fmla="*/ 431800 h 863600"/>
            <a:gd name="connsiteX25" fmla="*/ 2359025 w 2781300"/>
            <a:gd name="connsiteY25" fmla="*/ 384175 h 863600"/>
            <a:gd name="connsiteX26" fmla="*/ 2524125 w 2781300"/>
            <a:gd name="connsiteY26" fmla="*/ 358775 h 863600"/>
            <a:gd name="connsiteX27" fmla="*/ 2679700 w 2781300"/>
            <a:gd name="connsiteY27" fmla="*/ 314325 h 863600"/>
            <a:gd name="connsiteX28" fmla="*/ 2781300 w 2781300"/>
            <a:gd name="connsiteY28" fmla="*/ 292100 h 863600"/>
          </a:gdLst>
          <a:ahLst/>
          <a:cxnLst>
            <a:cxn ang="0">
              <a:pos x="connsiteX0" y="connsiteY0"/>
            </a:cxn>
            <a:cxn ang="0">
              <a:pos x="connsiteX1" y="connsiteY1"/>
            </a:cxn>
            <a:cxn ang="0">
              <a:pos x="connsiteX2" y="connsiteY2"/>
            </a:cxn>
            <a:cxn ang="0">
              <a:pos x="connsiteX3" y="connsiteY3"/>
            </a:cxn>
            <a:cxn ang="0">
              <a:pos x="connsiteX4" y="connsiteY4"/>
            </a:cxn>
            <a:cxn ang="0">
              <a:pos x="connsiteX5" y="connsiteY5"/>
            </a:cxn>
            <a:cxn ang="0">
              <a:pos x="connsiteX6" y="connsiteY6"/>
            </a:cxn>
            <a:cxn ang="0">
              <a:pos x="connsiteX7" y="connsiteY7"/>
            </a:cxn>
            <a:cxn ang="0">
              <a:pos x="connsiteX8" y="connsiteY8"/>
            </a:cxn>
            <a:cxn ang="0">
              <a:pos x="connsiteX9" y="connsiteY9"/>
            </a:cxn>
            <a:cxn ang="0">
              <a:pos x="connsiteX10" y="connsiteY10"/>
            </a:cxn>
            <a:cxn ang="0">
              <a:pos x="connsiteX11" y="connsiteY11"/>
            </a:cxn>
            <a:cxn ang="0">
              <a:pos x="connsiteX12" y="connsiteY12"/>
            </a:cxn>
            <a:cxn ang="0">
              <a:pos x="connsiteX13" y="connsiteY13"/>
            </a:cxn>
            <a:cxn ang="0">
              <a:pos x="connsiteX14" y="connsiteY14"/>
            </a:cxn>
            <a:cxn ang="0">
              <a:pos x="connsiteX15" y="connsiteY15"/>
            </a:cxn>
            <a:cxn ang="0">
              <a:pos x="connsiteX16" y="connsiteY16"/>
            </a:cxn>
            <a:cxn ang="0">
              <a:pos x="connsiteX17" y="connsiteY17"/>
            </a:cxn>
            <a:cxn ang="0">
              <a:pos x="connsiteX18" y="connsiteY18"/>
            </a:cxn>
            <a:cxn ang="0">
              <a:pos x="connsiteX19" y="connsiteY19"/>
            </a:cxn>
            <a:cxn ang="0">
              <a:pos x="connsiteX20" y="connsiteY20"/>
            </a:cxn>
            <a:cxn ang="0">
              <a:pos x="connsiteX21" y="connsiteY21"/>
            </a:cxn>
            <a:cxn ang="0">
              <a:pos x="connsiteX22" y="connsiteY22"/>
            </a:cxn>
            <a:cxn ang="0">
              <a:pos x="connsiteX23" y="connsiteY23"/>
            </a:cxn>
            <a:cxn ang="0">
              <a:pos x="connsiteX24" y="connsiteY24"/>
            </a:cxn>
            <a:cxn ang="0">
              <a:pos x="connsiteX25" y="connsiteY25"/>
            </a:cxn>
            <a:cxn ang="0">
              <a:pos x="connsiteX26" y="connsiteY26"/>
            </a:cxn>
            <a:cxn ang="0">
              <a:pos x="connsiteX27" y="connsiteY27"/>
            </a:cxn>
            <a:cxn ang="0">
              <a:pos x="connsiteX28" y="connsiteY28"/>
            </a:cxn>
          </a:cxnLst>
          <a:rect l="l" t="t" r="r" b="b"/>
          <a:pathLst>
            <a:path w="2781300" h="863600">
              <a:moveTo>
                <a:pt x="0" y="0"/>
              </a:moveTo>
              <a:lnTo>
                <a:pt x="63500" y="66675"/>
              </a:lnTo>
              <a:lnTo>
                <a:pt x="104775" y="111125"/>
              </a:lnTo>
              <a:lnTo>
                <a:pt x="142875" y="196850"/>
              </a:lnTo>
              <a:lnTo>
                <a:pt x="206375" y="225425"/>
              </a:lnTo>
              <a:lnTo>
                <a:pt x="282575" y="342900"/>
              </a:lnTo>
              <a:lnTo>
                <a:pt x="339725" y="431800"/>
              </a:lnTo>
              <a:lnTo>
                <a:pt x="409575" y="457200"/>
              </a:lnTo>
              <a:lnTo>
                <a:pt x="460375" y="571500"/>
              </a:lnTo>
              <a:lnTo>
                <a:pt x="542925" y="650875"/>
              </a:lnTo>
              <a:lnTo>
                <a:pt x="644525" y="727075"/>
              </a:lnTo>
              <a:lnTo>
                <a:pt x="809625" y="727075"/>
              </a:lnTo>
              <a:lnTo>
                <a:pt x="863600" y="762000"/>
              </a:lnTo>
              <a:lnTo>
                <a:pt x="1022350" y="815975"/>
              </a:lnTo>
              <a:lnTo>
                <a:pt x="1149350" y="860425"/>
              </a:lnTo>
              <a:lnTo>
                <a:pt x="1371600" y="863600"/>
              </a:lnTo>
              <a:lnTo>
                <a:pt x="1428750" y="825500"/>
              </a:lnTo>
              <a:lnTo>
                <a:pt x="1609725" y="812800"/>
              </a:lnTo>
              <a:lnTo>
                <a:pt x="1717675" y="739775"/>
              </a:lnTo>
              <a:lnTo>
                <a:pt x="1847850" y="682625"/>
              </a:lnTo>
              <a:lnTo>
                <a:pt x="1924050" y="657225"/>
              </a:lnTo>
              <a:lnTo>
                <a:pt x="2041525" y="625475"/>
              </a:lnTo>
              <a:lnTo>
                <a:pt x="2111375" y="546100"/>
              </a:lnTo>
              <a:lnTo>
                <a:pt x="2200275" y="479425"/>
              </a:lnTo>
              <a:lnTo>
                <a:pt x="2244725" y="431800"/>
              </a:lnTo>
              <a:lnTo>
                <a:pt x="2359025" y="384175"/>
              </a:lnTo>
              <a:lnTo>
                <a:pt x="2524125" y="358775"/>
              </a:lnTo>
              <a:lnTo>
                <a:pt x="2679700" y="314325"/>
              </a:lnTo>
              <a:lnTo>
                <a:pt x="2781300" y="292100"/>
              </a:lnTo>
            </a:path>
          </a:pathLst>
        </a:custGeom>
        <a:noFill xmlns:a="http://schemas.openxmlformats.org/drawingml/2006/main"/>
        <a:ln xmlns:a="http://schemas.openxmlformats.org/drawingml/2006/main" w="28575">
          <a:solidFill>
            <a:srgbClr val="FF0000"/>
          </a:solidFill>
        </a:ln>
      </cdr:spPr>
      <cdr:style>
        <a:lnRef xmlns:a="http://schemas.openxmlformats.org/drawingml/2006/main" idx="2">
          <a:schemeClr val="dk1"/>
        </a:lnRef>
        <a:fillRef xmlns:a="http://schemas.openxmlformats.org/drawingml/2006/main" idx="1">
          <a:schemeClr val="lt1"/>
        </a:fillRef>
        <a:effectRef xmlns:a="http://schemas.openxmlformats.org/drawingml/2006/main" idx="0">
          <a:schemeClr val="dk1"/>
        </a:effectRef>
        <a:fontRef xmlns:a="http://schemas.openxmlformats.org/drawingml/2006/main" idx="minor">
          <a:schemeClr val="dk1"/>
        </a:fontRef>
      </cdr:style>
      <cdr:txBody>
        <a:bodyPr xmlns:a="http://schemas.openxmlformats.org/drawingml/2006/main" vertOverflow="clip" wrap="square" rtlCol="0" anchor="ctr">
          <a:spAutoFit/>
        </a:bodyPr>
        <a:lstStyle xmlns:a="http://schemas.openxmlformats.org/drawingml/2006/main"/>
        <a:p xmlns:a="http://schemas.openxmlformats.org/drawingml/2006/main">
          <a:endParaRPr lang="en-US"/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DB8742D3-6FBB-4C55-9D78-468E87114176}" type="datetimeFigureOut">
              <a:rPr lang="en-US"/>
              <a:pPr>
                <a:defRPr/>
              </a:pPr>
              <a:t>8/23/2021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B05FBF6B-6A5C-4AF0-95C7-091FCECE3EE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966323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686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B9EEB2-BD37-4AEC-A11A-4A32E214D1D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243280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5FBF6B-6A5C-4AF0-95C7-091FCECE3EEB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72706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W crest transparent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992360" y="340043"/>
            <a:ext cx="1691640" cy="26689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2552" y="818881"/>
            <a:ext cx="9429482" cy="1821287"/>
          </a:xfrm>
          <a:prstGeom prst="rect">
            <a:avLst/>
          </a:prstGeom>
        </p:spPr>
        <p:txBody>
          <a:bodyPr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1117600" y="4419600"/>
            <a:ext cx="10464800" cy="990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/>
          </p:nvPr>
        </p:nvSpPr>
        <p:spPr>
          <a:xfrm>
            <a:off x="1320800" y="5638800"/>
            <a:ext cx="9855200" cy="7620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rgbClr val="C00000"/>
                </a:solidFill>
              </a:defRPr>
            </a:lvl1pPr>
            <a:lvl3pPr marL="914400" indent="0" algn="ctr">
              <a:buNone/>
              <a:defRPr/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936059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 userDrawn="1"/>
        </p:nvSpPr>
        <p:spPr>
          <a:xfrm>
            <a:off x="48283" y="65395"/>
            <a:ext cx="12071288" cy="602821"/>
          </a:xfrm>
          <a:prstGeom prst="roundRect">
            <a:avLst>
              <a:gd name="adj" fmla="val 27057"/>
            </a:avLst>
          </a:prstGeom>
          <a:gradFill flip="none" rotWithShape="1">
            <a:gsLst>
              <a:gs pos="0">
                <a:schemeClr val="tx1">
                  <a:lumMod val="50000"/>
                  <a:lumOff val="50000"/>
                  <a:alpha val="50000"/>
                </a:schemeClr>
              </a:gs>
              <a:gs pos="54000">
                <a:srgbClr val="800000"/>
              </a:gs>
              <a:gs pos="96000">
                <a:srgbClr val="7F3838"/>
              </a:gs>
              <a:gs pos="100000">
                <a:srgbClr val="7F6060"/>
              </a:gs>
              <a:gs pos="5000">
                <a:srgbClr val="7F4848">
                  <a:lumMod val="99000"/>
                  <a:lumOff val="1000"/>
                </a:srgbClr>
              </a:gs>
              <a:gs pos="100000">
                <a:schemeClr val="tx1">
                  <a:lumMod val="50000"/>
                  <a:lumOff val="50000"/>
                  <a:alpha val="50000"/>
                </a:schemeClr>
              </a:gs>
            </a:gsLst>
            <a:lin ang="5400000" scaled="0"/>
            <a:tileRect/>
          </a:gra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800" b="1" dirty="0">
              <a:solidFill>
                <a:srgbClr val="FFFFFF"/>
              </a:solidFill>
              <a:cs typeface="Calibri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704422"/>
            <a:ext cx="11277600" cy="5942442"/>
          </a:xfrm>
        </p:spPr>
        <p:txBody>
          <a:bodyPr/>
          <a:lstStyle>
            <a:lvl2pPr marL="685800" indent="-228600">
              <a:buFont typeface="Calibri" panose="020F0502020204030204" pitchFamily="34" charset="0"/>
              <a:buChar char="―"/>
              <a:defRPr>
                <a:solidFill>
                  <a:srgbClr val="640000"/>
                </a:solidFill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609601" y="101601"/>
            <a:ext cx="11368617" cy="505069"/>
          </a:xfrm>
        </p:spPr>
        <p:txBody>
          <a:bodyPr lIns="0" tIns="0" rIns="0" bIns="0" anchor="ctr">
            <a:noAutofit/>
          </a:bodyPr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36510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5DF717-FD4C-4F08-8EFB-02DDA07AF76F}" type="datetimeFigureOut">
              <a:rPr lang="en-US" smtClean="0"/>
              <a:t>8/23/2021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D1671B-7197-4B64-BF05-CC6D38AC3C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3609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8" r:id="rId1"/>
    <p:sldLayoutId id="2147483889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tbradshaw@wisc.edu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gif"/><Relationship Id="rId4" Type="http://schemas.openxmlformats.org/officeDocument/2006/relationships/image" Target="../media/image11.gi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3"/>
          <p:cNvSpPr>
            <a:spLocks noGrp="1"/>
          </p:cNvSpPr>
          <p:nvPr>
            <p:ph type="title"/>
          </p:nvPr>
        </p:nvSpPr>
        <p:spPr bwMode="auto">
          <a:xfrm>
            <a:off x="129973" y="333330"/>
            <a:ext cx="9543437" cy="1018907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/>
              <a:t>ML4MI Bootcamp: </a:t>
            </a:r>
            <a:br>
              <a:rPr lang="en-US" dirty="0"/>
            </a:br>
            <a:r>
              <a:rPr lang="en-US"/>
              <a:t>	Network </a:t>
            </a:r>
            <a:r>
              <a:rPr lang="en-US" dirty="0"/>
              <a:t>training strategies</a:t>
            </a:r>
            <a:br>
              <a:rPr lang="en-US" dirty="0"/>
            </a:br>
            <a:r>
              <a:rPr lang="en-US" dirty="0"/>
              <a:t>	</a:t>
            </a:r>
            <a:br>
              <a:rPr lang="en-US" dirty="0"/>
            </a:br>
            <a:r>
              <a:rPr lang="en-US" dirty="0"/>
              <a:t>		</a:t>
            </a:r>
            <a:endParaRPr lang="en-US" sz="4000" i="1" dirty="0">
              <a:solidFill>
                <a:schemeClr val="tx1"/>
              </a:solidFill>
            </a:endParaRPr>
          </a:p>
        </p:txBody>
      </p:sp>
      <p:sp>
        <p:nvSpPr>
          <p:cNvPr id="18" name="Text Placeholder 4"/>
          <p:cNvSpPr txBox="1">
            <a:spLocks/>
          </p:cNvSpPr>
          <p:nvPr/>
        </p:nvSpPr>
        <p:spPr bwMode="auto">
          <a:xfrm>
            <a:off x="129973" y="3979813"/>
            <a:ext cx="10408118" cy="4644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Contributors: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	Tyler J Bradshaw ( 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hlinkClick r:id="rId3"/>
              </a:rPr>
              <a:t>tbradshaw@wisc.ed</a:t>
            </a:r>
            <a:r>
              <a:rPr lang="en-US" sz="2800" i="1" dirty="0">
                <a:solidFill>
                  <a:srgbClr val="C00000"/>
                </a:solidFill>
                <a:latin typeface="Calibri Light" panose="020F0302020204030204"/>
                <a:hlinkClick r:id="rId3"/>
              </a:rPr>
              <a:t>u</a:t>
            </a:r>
            <a:r>
              <a:rPr lang="en-US" sz="2800" i="1" dirty="0">
                <a:solidFill>
                  <a:srgbClr val="C00000"/>
                </a:solidFill>
                <a:latin typeface="Calibri Light" panose="020F0302020204030204"/>
              </a:rPr>
              <a:t> 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</a:t>
            </a:r>
          </a:p>
        </p:txBody>
      </p:sp>
      <p:sp>
        <p:nvSpPr>
          <p:cNvPr id="7" name="Text Placeholder 4"/>
          <p:cNvSpPr txBox="1">
            <a:spLocks/>
          </p:cNvSpPr>
          <p:nvPr/>
        </p:nvSpPr>
        <p:spPr bwMode="auto">
          <a:xfrm>
            <a:off x="131985" y="2342164"/>
            <a:ext cx="11820501" cy="11919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i="1" dirty="0">
                <a:solidFill>
                  <a:schemeClr val="tx1">
                    <a:lumMod val="50000"/>
                  </a:schemeClr>
                </a:solidFill>
                <a:latin typeface="Calibri Light" panose="020F0302020204030204"/>
              </a:rPr>
              <a:t>Updated:</a:t>
            </a:r>
            <a:endParaRPr kumimoji="0" lang="en-US" sz="2800" b="0" i="1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</a:schemeClr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	</a:t>
            </a:r>
            <a:r>
              <a:rPr kumimoji="0" lang="en-US" sz="2800" b="0" i="1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Aug</a:t>
            </a:r>
            <a:r>
              <a:rPr kumimoji="0" lang="en-US" sz="2800" b="0" i="1" u="none" strike="noStrike" kern="1200" cap="none" spc="0" normalizeH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24, 2021</a:t>
            </a:r>
            <a:endParaRPr lang="en-US" sz="2800" i="1" dirty="0">
              <a:solidFill>
                <a:schemeClr val="tx1">
                  <a:lumMod val="50000"/>
                </a:schemeClr>
              </a:solidFill>
              <a:latin typeface="Calibri Light" panose="020F03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166188830"/>
      </p:ext>
    </p:extLst>
  </p:cSld>
  <p:clrMapOvr>
    <a:masterClrMapping/>
  </p:clrMapOvr>
  <p:transition spd="slow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are a lot of decisions when you’re ready to build a network</a:t>
            </a:r>
          </a:p>
          <a:p>
            <a:r>
              <a:rPr lang="en-US" dirty="0"/>
              <a:t>Two general options</a:t>
            </a:r>
          </a:p>
          <a:p>
            <a:pPr marL="914400" lvl="1" indent="-457200">
              <a:buAutoNum type="arabicPeriod"/>
            </a:pPr>
            <a:r>
              <a:rPr lang="en-US" dirty="0"/>
              <a:t>Compare several </a:t>
            </a:r>
            <a:r>
              <a:rPr lang="en-US" b="1" dirty="0"/>
              <a:t>pre-existing network </a:t>
            </a:r>
            <a:r>
              <a:rPr lang="en-US" dirty="0"/>
              <a:t>architectures (recommended)</a:t>
            </a:r>
          </a:p>
          <a:p>
            <a:pPr marL="914400" lvl="1" indent="-457200">
              <a:buAutoNum type="arabicPeriod"/>
            </a:pPr>
            <a:r>
              <a:rPr lang="en-US" dirty="0"/>
              <a:t>Build a </a:t>
            </a:r>
            <a:r>
              <a:rPr lang="en-US" b="1" dirty="0"/>
              <a:t>network from scratch </a:t>
            </a:r>
            <a:r>
              <a:rPr lang="en-US" dirty="0"/>
              <a:t>and optimize </a:t>
            </a:r>
            <a:br>
              <a:rPr lang="en-US" dirty="0"/>
            </a:br>
            <a:r>
              <a:rPr lang="en-US" dirty="0"/>
              <a:t>the hyperparameters for your problem</a:t>
            </a:r>
          </a:p>
          <a:p>
            <a:r>
              <a:rPr lang="en-US" dirty="0"/>
              <a:t>Random or grid search of hyperparameters</a:t>
            </a:r>
            <a:br>
              <a:rPr lang="en-US" dirty="0"/>
            </a:br>
            <a:r>
              <a:rPr lang="en-US" dirty="0"/>
              <a:t>(</a:t>
            </a:r>
            <a:r>
              <a:rPr lang="en-US" dirty="0" err="1"/>
              <a:t>Bergstra</a:t>
            </a:r>
            <a:r>
              <a:rPr lang="en-US" dirty="0"/>
              <a:t>, 2012)</a:t>
            </a:r>
          </a:p>
          <a:p>
            <a:pPr lvl="1"/>
            <a:r>
              <a:rPr lang="en-US" dirty="0"/>
              <a:t>Python packages do this </a:t>
            </a:r>
            <a:br>
              <a:rPr lang="en-US" dirty="0"/>
            </a:br>
            <a:r>
              <a:rPr lang="en-US" dirty="0"/>
              <a:t>(e.g., Talos, </a:t>
            </a:r>
            <a:r>
              <a:rPr lang="en-US" dirty="0" err="1"/>
              <a:t>hyperas</a:t>
            </a:r>
            <a:r>
              <a:rPr lang="en-US" dirty="0"/>
              <a:t>, </a:t>
            </a:r>
            <a:r>
              <a:rPr lang="en-US" dirty="0" err="1"/>
              <a:t>keras_tuner</a:t>
            </a:r>
            <a:r>
              <a:rPr lang="en-US" dirty="0"/>
              <a:t>)</a:t>
            </a:r>
          </a:p>
          <a:p>
            <a:r>
              <a:rPr lang="en-US" dirty="0"/>
              <a:t>For every problem, expect to train and </a:t>
            </a:r>
            <a:br>
              <a:rPr lang="en-US" dirty="0"/>
            </a:br>
            <a:r>
              <a:rPr lang="en-US" dirty="0"/>
              <a:t>compare multiple networks (so save </a:t>
            </a:r>
            <a:br>
              <a:rPr lang="en-US" dirty="0"/>
            </a:br>
            <a:r>
              <a:rPr lang="en-US" dirty="0"/>
              <a:t>models often and use informative names)</a:t>
            </a:r>
          </a:p>
          <a:p>
            <a:pPr lvl="1"/>
            <a:r>
              <a:rPr lang="en-US" dirty="0"/>
              <a:t>Don’t overfit to the testing dataset!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/>
              <a:t>Hyperparameter</a:t>
            </a:r>
            <a:r>
              <a:rPr lang="en-US" dirty="0"/>
              <a:t> optimization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2248550"/>
              </p:ext>
            </p:extLst>
          </p:nvPr>
        </p:nvGraphicFramePr>
        <p:xfrm>
          <a:off x="7139707" y="2612044"/>
          <a:ext cx="4987636" cy="388620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23460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415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100" dirty="0" err="1"/>
                        <a:t>Hyperparameter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Conventional wisdom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100" dirty="0"/>
                        <a:t>Number of layers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Scale based on size</a:t>
                      </a:r>
                      <a:r>
                        <a:rPr lang="en-US" sz="1100" baseline="0" dirty="0"/>
                        <a:t> of data</a:t>
                      </a:r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065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Number of filters at each layer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Scale based on size/complexity of 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100" dirty="0"/>
                        <a:t>Weight initialization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Any</a:t>
                      </a:r>
                      <a:r>
                        <a:rPr lang="en-US" sz="1100" baseline="0" dirty="0"/>
                        <a:t> common randomization method</a:t>
                      </a:r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0653">
                <a:tc>
                  <a:txBody>
                    <a:bodyPr/>
                    <a:lstStyle/>
                    <a:p>
                      <a:r>
                        <a:rPr lang="en-US" sz="1100" dirty="0"/>
                        <a:t>Learning rate (speed, decay)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Trial and error, decay</a:t>
                      </a:r>
                      <a:r>
                        <a:rPr lang="en-US" sz="1100" baseline="0" dirty="0"/>
                        <a:t> can help</a:t>
                      </a:r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100" dirty="0"/>
                        <a:t>Number of epochs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Trial and error (inspect loss plots)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100" dirty="0"/>
                        <a:t>Batch 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Lower is</a:t>
                      </a:r>
                      <a:r>
                        <a:rPr lang="en-US" sz="1100" baseline="0" dirty="0"/>
                        <a:t> better, but takes longer (~20-40)</a:t>
                      </a:r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100" dirty="0"/>
                        <a:t>Convolution</a:t>
                      </a:r>
                      <a:r>
                        <a:rPr lang="en-US" sz="1100" baseline="0" dirty="0"/>
                        <a:t> filter sizes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3x3 is most</a:t>
                      </a:r>
                      <a:r>
                        <a:rPr lang="en-US" sz="1100" baseline="0" dirty="0"/>
                        <a:t> common/efficient</a:t>
                      </a:r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100" dirty="0"/>
                        <a:t>Dropout 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0.5 is most common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100" dirty="0"/>
                        <a:t>Number</a:t>
                      </a:r>
                      <a:r>
                        <a:rPr lang="en-US" sz="1100" baseline="0" dirty="0"/>
                        <a:t> of dense nodes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Scale</a:t>
                      </a:r>
                      <a:r>
                        <a:rPr lang="en-US" sz="1100" baseline="0" dirty="0"/>
                        <a:t> based on size/complexity of data</a:t>
                      </a:r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100" dirty="0"/>
                        <a:t>Image input 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Commonly</a:t>
                      </a:r>
                      <a:r>
                        <a:rPr lang="en-US" sz="1100" baseline="0" dirty="0"/>
                        <a:t> b</a:t>
                      </a:r>
                      <a:r>
                        <a:rPr lang="en-US" sz="1100" dirty="0"/>
                        <a:t>etween</a:t>
                      </a:r>
                      <a:r>
                        <a:rPr lang="en-US" sz="1100" baseline="0" dirty="0"/>
                        <a:t> 80x80 and 400x400</a:t>
                      </a:r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100" dirty="0"/>
                        <a:t>Optimizer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Adam, </a:t>
                      </a:r>
                      <a:r>
                        <a:rPr lang="en-US" sz="1100" dirty="0" err="1"/>
                        <a:t>Nadam</a:t>
                      </a:r>
                      <a:r>
                        <a:rPr lang="en-US" sz="1100" dirty="0"/>
                        <a:t>, </a:t>
                      </a:r>
                      <a:r>
                        <a:rPr lang="en-US" sz="1100" dirty="0" err="1"/>
                        <a:t>RMSprop</a:t>
                      </a:r>
                      <a:r>
                        <a:rPr lang="en-US" sz="1100" baseline="0" dirty="0"/>
                        <a:t> (or similar)</a:t>
                      </a:r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100" dirty="0"/>
                        <a:t>Pre-training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Usually helps, depending on data</a:t>
                      </a:r>
                      <a:r>
                        <a:rPr lang="en-US" sz="1100" baseline="0" dirty="0"/>
                        <a:t> size</a:t>
                      </a:r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100" dirty="0"/>
                        <a:t>Novelties (residual, inception blocks)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Trial and error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100" dirty="0"/>
                        <a:t>Activation functions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err="1"/>
                        <a:t>ReLU</a:t>
                      </a:r>
                      <a:r>
                        <a:rPr lang="en-US" sz="1100" baseline="0" dirty="0"/>
                        <a:t> (or leaky </a:t>
                      </a:r>
                      <a:r>
                        <a:rPr lang="en-US" sz="1100" baseline="0" dirty="0" err="1"/>
                        <a:t>ReLU</a:t>
                      </a:r>
                      <a:r>
                        <a:rPr lang="en-US" sz="1100" baseline="0" dirty="0"/>
                        <a:t> or similar)</a:t>
                      </a:r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 bwMode="auto">
          <a:xfrm>
            <a:off x="2733962" y="6611779"/>
            <a:ext cx="9458038" cy="246221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rtlCol="0" anchorCtr="1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lang="en-US" sz="1000" dirty="0">
                <a:solidFill>
                  <a:srgbClr val="C00000"/>
                </a:solidFill>
              </a:rPr>
              <a:t>List of </a:t>
            </a:r>
            <a:r>
              <a:rPr lang="en-US" sz="1000" dirty="0" err="1">
                <a:solidFill>
                  <a:srgbClr val="C00000"/>
                </a:solidFill>
              </a:rPr>
              <a:t>hyperparameter</a:t>
            </a:r>
            <a:r>
              <a:rPr lang="en-US" sz="1000" dirty="0">
                <a:solidFill>
                  <a:srgbClr val="C00000"/>
                </a:solidFill>
              </a:rPr>
              <a:t> optimization packages: https://medium.com/@mikkokotila/a-comprehensive-list-of-hyperparameter-optimization-tuning-solutions-88e067f19d9</a:t>
            </a:r>
            <a:endParaRPr lang="en-US" sz="1000" b="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41289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Stochastic gradient descent (SGD) is the baseline optimizer for comparison</a:t>
            </a:r>
          </a:p>
          <a:p>
            <a:pPr lvl="1"/>
            <a:r>
              <a:rPr lang="en-US" dirty="0"/>
              <a:t>Can move slowly, especially when one dimension is steeper than the others</a:t>
            </a:r>
          </a:p>
          <a:p>
            <a:r>
              <a:rPr lang="en-US" dirty="0"/>
              <a:t>Momentum adds a fraction of previous update vectors to </a:t>
            </a:r>
            <a:br>
              <a:rPr lang="en-US" dirty="0"/>
            </a:br>
            <a:r>
              <a:rPr lang="en-US" dirty="0"/>
              <a:t>the current update vector (prevents saddle oscillations)</a:t>
            </a:r>
          </a:p>
          <a:p>
            <a:r>
              <a:rPr lang="en-US" dirty="0"/>
              <a:t>Adam and </a:t>
            </a:r>
            <a:r>
              <a:rPr lang="en-US" dirty="0" err="1"/>
              <a:t>RMSprop</a:t>
            </a:r>
            <a:r>
              <a:rPr lang="en-US" dirty="0"/>
              <a:t> are the most common, but it depends on the data (and you won’t know until you try them!)</a:t>
            </a:r>
          </a:p>
          <a:p>
            <a:pPr lvl="1"/>
            <a:r>
              <a:rPr lang="en-US" dirty="0"/>
              <a:t>Adaptive learning rate for each parameter, momentum</a:t>
            </a:r>
          </a:p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Optimizers </a:t>
            </a:r>
          </a:p>
        </p:txBody>
      </p:sp>
      <p:pic>
        <p:nvPicPr>
          <p:cNvPr id="3079" name="Picture 7" descr="C:\Users\tjb129\Downloads\s25RsOr - Imgur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4419" y="3933841"/>
            <a:ext cx="2620297" cy="2613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C:\Users\tjb129\Downloads\Beale&amp;amp;#039;s function - Imgur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9799" y="3979525"/>
            <a:ext cx="3190001" cy="2464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1" name="Picture 9" descr="C:\Users\tjb129\Downloads\Long Valley - Imgur.gif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8729" y="4008576"/>
            <a:ext cx="3190001" cy="2464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6733309" y="6498335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>
                <a:solidFill>
                  <a:srgbClr val="C00000"/>
                </a:solidFill>
              </a:rPr>
              <a:t>http://www.denizyuret.com/2015/03/alec-radfords-animations-for.html</a:t>
            </a:r>
          </a:p>
        </p:txBody>
      </p:sp>
      <p:pic>
        <p:nvPicPr>
          <p:cNvPr id="3083" name="Picture 11" descr="http://ruder.io/content/images/2015/12/without_momentum.gi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0945" y="1542590"/>
            <a:ext cx="2495425" cy="1059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ight Arrow 4"/>
          <p:cNvSpPr/>
          <p:nvPr/>
        </p:nvSpPr>
        <p:spPr>
          <a:xfrm>
            <a:off x="9615054" y="2281376"/>
            <a:ext cx="618837" cy="192587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>
            <a:spAutoFit/>
          </a:bodyPr>
          <a:lstStyle/>
          <a:p>
            <a:pPr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</a:pPr>
            <a:r>
              <a:rPr lang="en-US" sz="700" dirty="0">
                <a:solidFill>
                  <a:prstClr val="black"/>
                </a:solidFill>
                <a:latin typeface="Calibri" panose="020F0502020204030204"/>
              </a:rPr>
              <a:t>Momentum</a:t>
            </a:r>
          </a:p>
        </p:txBody>
      </p:sp>
      <p:sp>
        <p:nvSpPr>
          <p:cNvPr id="6" name="Rectangle 5"/>
          <p:cNvSpPr/>
          <p:nvPr/>
        </p:nvSpPr>
        <p:spPr>
          <a:xfrm>
            <a:off x="1629918" y="6488668"/>
            <a:ext cx="243528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solidFill>
                  <a:srgbClr val="C00000"/>
                </a:solidFill>
              </a:rPr>
              <a:t>https://arxiv.org/pdf/1609.04747.pdf</a:t>
            </a:r>
          </a:p>
        </p:txBody>
      </p:sp>
    </p:spTree>
    <p:extLst>
      <p:ext uri="{BB962C8B-B14F-4D97-AF65-F5344CB8AC3E}">
        <p14:creationId xmlns:p14="http://schemas.microsoft.com/office/powerpoint/2010/main" val="12135795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is high potential for overfitting</a:t>
            </a:r>
          </a:p>
          <a:p>
            <a:pPr lvl="1"/>
            <a:r>
              <a:rPr lang="en-US" dirty="0"/>
              <a:t>VGG19, with 155 million parameters, could “memorize” training examples</a:t>
            </a:r>
          </a:p>
          <a:p>
            <a:r>
              <a:rPr lang="en-US" dirty="0"/>
              <a:t>You will encounter a plot like this: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Option 1: Save the model during training (callback functions) and use the model with the best validation accuracy </a:t>
            </a:r>
          </a:p>
          <a:p>
            <a:r>
              <a:rPr lang="en-US" dirty="0"/>
              <a:t>Option 2: Use regularization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Overfitting – Regularization  </a:t>
            </a:r>
          </a:p>
        </p:txBody>
      </p:sp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34688827"/>
              </p:ext>
            </p:extLst>
          </p:nvPr>
        </p:nvGraphicFramePr>
        <p:xfrm>
          <a:off x="4152901" y="2069306"/>
          <a:ext cx="3771900" cy="25106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TextBox 3"/>
          <p:cNvSpPr txBox="1"/>
          <p:nvPr/>
        </p:nvSpPr>
        <p:spPr bwMode="auto">
          <a:xfrm>
            <a:off x="5207152" y="2676107"/>
            <a:ext cx="1190328" cy="338554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square" rtlCol="0" anchorCtr="1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lang="en-US" sz="1600" b="0" dirty="0">
                <a:solidFill>
                  <a:srgbClr val="FF0000"/>
                </a:solidFill>
              </a:rPr>
              <a:t>Validation</a:t>
            </a:r>
            <a:endParaRPr lang="en-US" sz="2800" b="0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 bwMode="auto">
          <a:xfrm rot="1054416">
            <a:off x="4606512" y="3283370"/>
            <a:ext cx="1021814" cy="338554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square" rtlCol="0" anchorCtr="1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lang="en-US" sz="1600" b="0" dirty="0"/>
              <a:t>Training</a:t>
            </a:r>
            <a:endParaRPr lang="en-US" sz="2800" b="0" dirty="0"/>
          </a:p>
        </p:txBody>
      </p:sp>
    </p:spTree>
    <p:extLst>
      <p:ext uri="{BB962C8B-B14F-4D97-AF65-F5344CB8AC3E}">
        <p14:creationId xmlns:p14="http://schemas.microsoft.com/office/powerpoint/2010/main" val="23936325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L1 &amp; L2 regularization</a:t>
            </a:r>
            <a:r>
              <a:rPr lang="en-US" dirty="0"/>
              <a:t>:  Add the L1 or L2 norm of the model’s weights to the loss function</a:t>
            </a:r>
          </a:p>
          <a:p>
            <a:pPr lvl="1"/>
            <a:r>
              <a:rPr lang="en-US" dirty="0"/>
              <a:t>Encourages low-valued weights, so network doesn’t depend on just a few nodes</a:t>
            </a:r>
          </a:p>
          <a:p>
            <a:endParaRPr lang="en-US" b="1" dirty="0"/>
          </a:p>
          <a:p>
            <a:endParaRPr lang="en-US" b="1" dirty="0"/>
          </a:p>
          <a:p>
            <a:r>
              <a:rPr lang="en-US" b="1" dirty="0"/>
              <a:t>Dropout:</a:t>
            </a:r>
            <a:r>
              <a:rPr lang="en-US" dirty="0"/>
              <a:t> During training, randomly drop </a:t>
            </a:r>
            <a:br>
              <a:rPr lang="en-US" dirty="0"/>
            </a:br>
            <a:r>
              <a:rPr lang="en-US" dirty="0"/>
              <a:t>(set to 0) a fraction of the model’s weights</a:t>
            </a:r>
          </a:p>
          <a:p>
            <a:pPr lvl="1"/>
            <a:r>
              <a:rPr lang="en-US" dirty="0"/>
              <a:t>Forces model to learn multiple/redundant </a:t>
            </a:r>
            <a:br>
              <a:rPr lang="en-US" dirty="0"/>
            </a:br>
            <a:r>
              <a:rPr lang="en-US" dirty="0"/>
              <a:t>pathways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Overfitting – Regularization </a:t>
            </a:r>
          </a:p>
        </p:txBody>
      </p:sp>
      <p:pic>
        <p:nvPicPr>
          <p:cNvPr id="15362" name="Picture 2" descr="C:\Users\tjb129\Downloads\1IrdJ5PghD9YoOyVAQ73MJw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8254" y="2468961"/>
            <a:ext cx="3760932" cy="2191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6" t="58919" r="70058" b="38637"/>
          <a:stretch/>
        </p:blipFill>
        <p:spPr bwMode="auto">
          <a:xfrm>
            <a:off x="923638" y="2219957"/>
            <a:ext cx="6253018" cy="30606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cxnSp>
        <p:nvCxnSpPr>
          <p:cNvPr id="8" name="Straight Connector 7"/>
          <p:cNvCxnSpPr/>
          <p:nvPr/>
        </p:nvCxnSpPr>
        <p:spPr>
          <a:xfrm>
            <a:off x="2807855" y="2489078"/>
            <a:ext cx="3334327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364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3" t="61910" r="80031" b="34628"/>
          <a:stretch/>
        </p:blipFill>
        <p:spPr bwMode="auto">
          <a:xfrm>
            <a:off x="1565564" y="4915174"/>
            <a:ext cx="4761346" cy="5101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cxnSp>
        <p:nvCxnSpPr>
          <p:cNvPr id="13" name="Straight Connector 12"/>
          <p:cNvCxnSpPr/>
          <p:nvPr/>
        </p:nvCxnSpPr>
        <p:spPr>
          <a:xfrm>
            <a:off x="1999674" y="5397469"/>
            <a:ext cx="1946563" cy="12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1559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Batch normalization</a:t>
            </a:r>
            <a:r>
              <a:rPr lang="en-US" dirty="0"/>
              <a:t>: Normalize the output in a layer by all of the outputs in the layer </a:t>
            </a:r>
          </a:p>
          <a:p>
            <a:pPr lvl="1"/>
            <a:r>
              <a:rPr lang="en-US" dirty="0"/>
              <a:t>The outputs then get scaled and shifted via learned weights</a:t>
            </a:r>
          </a:p>
          <a:p>
            <a:pPr lvl="1"/>
            <a:r>
              <a:rPr lang="en-US" dirty="0"/>
              <a:t>Prevents extreme activations</a:t>
            </a:r>
          </a:p>
          <a:p>
            <a:pPr lvl="1"/>
            <a:r>
              <a:rPr lang="en-US" dirty="0"/>
              <a:t>Very powerful, often quoted as one of the greatest recent developments in DL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r>
              <a:rPr lang="en-US" b="1" dirty="0"/>
              <a:t>Shrink your model:</a:t>
            </a:r>
            <a:r>
              <a:rPr lang="en-US" dirty="0"/>
              <a:t> Overfitting can be reduced by using a smaller network with fewer weights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Overfitting – Regularization 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5" t="65794" r="87500" b="31314"/>
          <a:stretch/>
        </p:blipFill>
        <p:spPr bwMode="auto">
          <a:xfrm>
            <a:off x="938026" y="3176991"/>
            <a:ext cx="3343564" cy="50401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26" name="Picture 2" descr="CS231n Convolutional Neural Networks for Visual Recognition">
            <a:extLst>
              <a:ext uri="{FF2B5EF4-FFF2-40B4-BE49-F238E27FC236}">
                <a16:creationId xmlns:a16="http://schemas.microsoft.com/office/drawing/2014/main" id="{9C7AB754-5DDE-484E-8C5C-FE20701EB7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8721" y="2767421"/>
            <a:ext cx="4287703" cy="1476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79083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With small datasets, networks can learn very specific features with little generalizability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By applying random rotations/flips/scaling, you can increase the training data set by 10-fold or more, increasing its generalizability</a:t>
            </a:r>
          </a:p>
          <a:p>
            <a:pPr lvl="1"/>
            <a:r>
              <a:rPr lang="en-US" dirty="0"/>
              <a:t>Doesn’t always make a large impact</a:t>
            </a:r>
          </a:p>
          <a:p>
            <a:pPr lvl="1"/>
            <a:r>
              <a:rPr lang="en-US" dirty="0"/>
              <a:t>Can be performed on the fly with</a:t>
            </a:r>
            <a:br>
              <a:rPr lang="en-US" dirty="0"/>
            </a:br>
            <a:r>
              <a:rPr lang="en-US" dirty="0" err="1"/>
              <a:t>ImageDataGenerator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Overfitting – Data augmentation</a:t>
            </a: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53" t="19612" r="42383" b="48501"/>
          <a:stretch/>
        </p:blipFill>
        <p:spPr bwMode="auto">
          <a:xfrm>
            <a:off x="3701141" y="1349829"/>
            <a:ext cx="1809469" cy="16691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 bwMode="auto">
          <a:xfrm>
            <a:off x="5510611" y="1838151"/>
            <a:ext cx="6013185" cy="692497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rtlCol="0" anchorCtr="1">
            <a:spAutoFit/>
          </a:bodyPr>
          <a:lstStyle/>
          <a:p>
            <a:pPr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lang="en-US" sz="2400" b="0" dirty="0">
                <a:solidFill>
                  <a:srgbClr val="C00000"/>
                </a:solidFill>
              </a:rPr>
              <a:t>Was interpreted as “45 mph” sign</a:t>
            </a:r>
          </a:p>
          <a:p>
            <a:pPr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lang="en-US" sz="1000" dirty="0">
                <a:solidFill>
                  <a:srgbClr val="C00000"/>
                </a:solidFill>
              </a:rPr>
              <a:t>https://arstechnica.com/cars/2017/09/hacking-street-signs-with-stickers-could-confuse-self-driving-cars/</a:t>
            </a:r>
            <a:endParaRPr lang="en-US" sz="1000" b="0" dirty="0">
              <a:solidFill>
                <a:srgbClr val="C00000"/>
              </a:solidFill>
            </a:endParaRPr>
          </a:p>
        </p:txBody>
      </p:sp>
      <p:pic>
        <p:nvPicPr>
          <p:cNvPr id="17412" name="Picture 4" descr="Images Augmentation for Deep Learning with Kera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6564" y="4219699"/>
            <a:ext cx="2935760" cy="2217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5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8" t="35647" r="86170" b="55026"/>
          <a:stretch/>
        </p:blipFill>
        <p:spPr bwMode="auto">
          <a:xfrm>
            <a:off x="1179614" y="5250064"/>
            <a:ext cx="3072699" cy="132223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7413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7179" y="4305744"/>
            <a:ext cx="2849240" cy="18886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 bwMode="auto">
          <a:xfrm>
            <a:off x="9684026" y="6179126"/>
            <a:ext cx="1295546" cy="26161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rtlCol="0" anchorCtr="1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lang="en-US" sz="1100" b="0" dirty="0">
                <a:solidFill>
                  <a:srgbClr val="C00000"/>
                </a:solidFill>
              </a:rPr>
              <a:t>Castro et al, 2018</a:t>
            </a:r>
          </a:p>
        </p:txBody>
      </p:sp>
    </p:spTree>
    <p:extLst>
      <p:ext uri="{BB962C8B-B14F-4D97-AF65-F5344CB8AC3E}">
        <p14:creationId xmlns:p14="http://schemas.microsoft.com/office/powerpoint/2010/main" val="868235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04800" y="704422"/>
            <a:ext cx="6008913" cy="5942442"/>
          </a:xfrm>
        </p:spPr>
        <p:txBody>
          <a:bodyPr/>
          <a:lstStyle/>
          <a:p>
            <a:r>
              <a:rPr lang="en-US" dirty="0"/>
              <a:t>Features learned in different tasks can be quite similar, especially in early layers</a:t>
            </a:r>
          </a:p>
          <a:p>
            <a:endParaRPr lang="en-US" dirty="0"/>
          </a:p>
          <a:p>
            <a:r>
              <a:rPr lang="en-US" dirty="0"/>
              <a:t>You can </a:t>
            </a:r>
            <a:r>
              <a:rPr lang="en-US" b="1" dirty="0"/>
              <a:t>pre-train your network </a:t>
            </a:r>
            <a:r>
              <a:rPr lang="en-US" dirty="0"/>
              <a:t>weights using a large dataset (e.g., ImageNet), then update those weights with your data/task</a:t>
            </a:r>
          </a:p>
          <a:p>
            <a:endParaRPr lang="en-US" dirty="0"/>
          </a:p>
          <a:p>
            <a:r>
              <a:rPr lang="en-US" dirty="0"/>
              <a:t>You can choose to fine tune the entire network, certain layers only, or just the fully-connected classifier at the end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Overfitting – Pre-training/transfer learning</a:t>
            </a:r>
          </a:p>
        </p:txBody>
      </p:sp>
      <p:pic>
        <p:nvPicPr>
          <p:cNvPr id="21506" name="Picture 2" descr="Three ways in which transfer might improve learn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267" y="4138642"/>
            <a:ext cx="5127625" cy="2531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8373128" y="3739306"/>
            <a:ext cx="255390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solidFill>
                  <a:srgbClr val="C00000"/>
                </a:solidFill>
              </a:rPr>
              <a:t>http://cs231n.github.io/understanding-cnn/</a:t>
            </a:r>
          </a:p>
        </p:txBody>
      </p:sp>
      <p:pic>
        <p:nvPicPr>
          <p:cNvPr id="21508" name="Picture 4" descr="http://cs231n.github.io/assets/cnnvis/filt1.jpe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3128" y="669089"/>
            <a:ext cx="3081222" cy="3070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13559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With </a:t>
            </a:r>
            <a:r>
              <a:rPr lang="en-US" dirty="0" err="1"/>
              <a:t>Keras</a:t>
            </a:r>
            <a:r>
              <a:rPr lang="en-US" dirty="0"/>
              <a:t>, transfer learning is easy</a:t>
            </a:r>
          </a:p>
          <a:p>
            <a:r>
              <a:rPr lang="en-US" dirty="0"/>
              <a:t>You can </a:t>
            </a:r>
            <a:r>
              <a:rPr lang="en-US" b="1" dirty="0"/>
              <a:t>download pre-trained models </a:t>
            </a:r>
            <a:r>
              <a:rPr lang="en-US" dirty="0"/>
              <a:t>with </a:t>
            </a:r>
            <a:br>
              <a:rPr lang="en-US" dirty="0"/>
            </a:br>
            <a:r>
              <a:rPr lang="en-US" dirty="0"/>
              <a:t>weights for popular CNN architectures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You can set a certain number of layers to be </a:t>
            </a:r>
            <a:br>
              <a:rPr lang="en-US" dirty="0"/>
            </a:br>
            <a:r>
              <a:rPr lang="en-US" dirty="0"/>
              <a:t>frozen (i.e., untrainable), with the rest being </a:t>
            </a:r>
            <a:br>
              <a:rPr lang="en-US" dirty="0"/>
            </a:br>
            <a:r>
              <a:rPr lang="en-US" dirty="0"/>
              <a:t>trainable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You can add your own fully-connected layer on top of the model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Overfitting – Pre-training/transfer learning</a:t>
            </a:r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59" t="21869" r="49496" b="48783"/>
          <a:stretch/>
        </p:blipFill>
        <p:spPr bwMode="auto">
          <a:xfrm>
            <a:off x="7389090" y="932868"/>
            <a:ext cx="4732006" cy="253022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 bwMode="auto">
          <a:xfrm>
            <a:off x="3439824" y="2059481"/>
            <a:ext cx="2162772" cy="276999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rtlCol="0" anchorCtr="1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lang="en-US" sz="1200" b="0" dirty="0">
                <a:solidFill>
                  <a:srgbClr val="C00000"/>
                </a:solidFill>
              </a:rPr>
              <a:t>Include fully connected layer </a:t>
            </a:r>
          </a:p>
        </p:txBody>
      </p:sp>
      <p:pic>
        <p:nvPicPr>
          <p:cNvPr id="22532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0" t="74841" r="64600" b="23057"/>
          <a:stretch/>
        </p:blipFill>
        <p:spPr bwMode="auto">
          <a:xfrm>
            <a:off x="186748" y="2544953"/>
            <a:ext cx="7100743" cy="25045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cxnSp>
        <p:nvCxnSpPr>
          <p:cNvPr id="10" name="Straight Arrow Connector 9"/>
          <p:cNvCxnSpPr>
            <a:stCxn id="9" idx="2"/>
          </p:cNvCxnSpPr>
          <p:nvPr/>
        </p:nvCxnSpPr>
        <p:spPr>
          <a:xfrm flipH="1">
            <a:off x="4442691" y="2336480"/>
            <a:ext cx="78519" cy="203246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534" name="Picture 6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7" t="78306" r="79717" b="16134"/>
          <a:stretch/>
        </p:blipFill>
        <p:spPr bwMode="auto">
          <a:xfrm>
            <a:off x="2441715" y="4211776"/>
            <a:ext cx="4568685" cy="77260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2535" name="Picture 7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8" t="89392" r="68218" b="5304"/>
          <a:stretch/>
        </p:blipFill>
        <p:spPr bwMode="auto">
          <a:xfrm>
            <a:off x="2041236" y="6012872"/>
            <a:ext cx="7326041" cy="72967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32530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Expect that your first network will not work well</a:t>
            </a:r>
          </a:p>
          <a:p>
            <a:r>
              <a:rPr lang="en-US" dirty="0"/>
              <a:t>Plan on using the training tips listed in this presentation</a:t>
            </a:r>
          </a:p>
          <a:p>
            <a:r>
              <a:rPr lang="en-US" dirty="0"/>
              <a:t>If you still can’t get satisfactory results</a:t>
            </a:r>
          </a:p>
          <a:p>
            <a:pPr lvl="1"/>
            <a:r>
              <a:rPr lang="en-US" dirty="0"/>
              <a:t>Try different network architectures (dual pathway, residual/inception blocks,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Not all datasets are suitable for deep learning (too few examples, high complexity)</a:t>
            </a:r>
          </a:p>
          <a:p>
            <a:pPr lvl="1"/>
            <a:r>
              <a:rPr lang="en-US"/>
              <a:t>Your </a:t>
            </a:r>
            <a:r>
              <a:rPr lang="en-US" dirty="0"/>
              <a:t>“ground truth” may be poor quality – garbage in, garbage out</a:t>
            </a:r>
          </a:p>
          <a:p>
            <a:pPr lvl="1"/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If at first you don’t succeed…try, try again!</a:t>
            </a:r>
          </a:p>
        </p:txBody>
      </p:sp>
      <p:pic>
        <p:nvPicPr>
          <p:cNvPr id="3078" name="Picture 6" descr="https://cdn-images-1.medium.com/max/800/1*YzE3vH6aZyOH8HSSTs31V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3023" y="3396923"/>
            <a:ext cx="4523304" cy="3225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41391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E23F5C5-DFFF-4FF5-BCC3-51D7930D467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If at first you don’t succeed…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9913" y="698499"/>
            <a:ext cx="4428773" cy="29474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214" y="698499"/>
            <a:ext cx="4428773" cy="29482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8714" y="3636973"/>
            <a:ext cx="4616746" cy="307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948511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E23F5C5-DFFF-4FF5-BCC3-51D7930D467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If at first you don’t succeed…</a:t>
            </a:r>
          </a:p>
        </p:txBody>
      </p:sp>
      <p:graphicFrame>
        <p:nvGraphicFramePr>
          <p:cNvPr id="23" name="Chart 2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43108287"/>
              </p:ext>
            </p:extLst>
          </p:nvPr>
        </p:nvGraphicFramePr>
        <p:xfrm>
          <a:off x="13970764" y="4566261"/>
          <a:ext cx="5515847" cy="367148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4" name="TextBox 23"/>
          <p:cNvSpPr txBox="1"/>
          <p:nvPr/>
        </p:nvSpPr>
        <p:spPr bwMode="auto">
          <a:xfrm>
            <a:off x="14328797" y="5640398"/>
            <a:ext cx="824007" cy="307777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rtlCol="0" anchorCtr="1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lang="en-US" sz="1400" b="0" dirty="0"/>
              <a:t>Training</a:t>
            </a:r>
            <a:endParaRPr lang="en-US" sz="2800" b="0" dirty="0"/>
          </a:p>
        </p:txBody>
      </p:sp>
      <p:sp>
        <p:nvSpPr>
          <p:cNvPr id="25" name="TextBox 24"/>
          <p:cNvSpPr txBox="1"/>
          <p:nvPr/>
        </p:nvSpPr>
        <p:spPr bwMode="auto">
          <a:xfrm>
            <a:off x="14673602" y="5173673"/>
            <a:ext cx="958404" cy="307777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rtlCol="0" anchorCtr="1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lang="en-US" sz="1400" b="0" dirty="0">
                <a:solidFill>
                  <a:srgbClr val="FF0000"/>
                </a:solidFill>
              </a:rPr>
              <a:t>Validation</a:t>
            </a:r>
            <a:endParaRPr lang="en-US" sz="2800" b="0" dirty="0">
              <a:solidFill>
                <a:srgbClr val="FF0000"/>
              </a:solidFill>
            </a:endParaRPr>
          </a:p>
        </p:txBody>
      </p:sp>
      <p:sp>
        <p:nvSpPr>
          <p:cNvPr id="29" name="Freeform 28"/>
          <p:cNvSpPr/>
          <p:nvPr/>
        </p:nvSpPr>
        <p:spPr>
          <a:xfrm>
            <a:off x="14368057" y="5403762"/>
            <a:ext cx="4908550" cy="863600"/>
          </a:xfrm>
          <a:custGeom>
            <a:avLst/>
            <a:gdLst>
              <a:gd name="connsiteX0" fmla="*/ 0 w 4908550"/>
              <a:gd name="connsiteY0" fmla="*/ 0 h 863600"/>
              <a:gd name="connsiteX1" fmla="*/ 69850 w 4908550"/>
              <a:gd name="connsiteY1" fmla="*/ 50800 h 863600"/>
              <a:gd name="connsiteX2" fmla="*/ 311150 w 4908550"/>
              <a:gd name="connsiteY2" fmla="*/ 114300 h 863600"/>
              <a:gd name="connsiteX3" fmla="*/ 374650 w 4908550"/>
              <a:gd name="connsiteY3" fmla="*/ 171450 h 863600"/>
              <a:gd name="connsiteX4" fmla="*/ 546100 w 4908550"/>
              <a:gd name="connsiteY4" fmla="*/ 241300 h 863600"/>
              <a:gd name="connsiteX5" fmla="*/ 685800 w 4908550"/>
              <a:gd name="connsiteY5" fmla="*/ 311150 h 863600"/>
              <a:gd name="connsiteX6" fmla="*/ 819150 w 4908550"/>
              <a:gd name="connsiteY6" fmla="*/ 342900 h 863600"/>
              <a:gd name="connsiteX7" fmla="*/ 863600 w 4908550"/>
              <a:gd name="connsiteY7" fmla="*/ 374650 h 863600"/>
              <a:gd name="connsiteX8" fmla="*/ 1098550 w 4908550"/>
              <a:gd name="connsiteY8" fmla="*/ 444500 h 863600"/>
              <a:gd name="connsiteX9" fmla="*/ 1244600 w 4908550"/>
              <a:gd name="connsiteY9" fmla="*/ 520700 h 863600"/>
              <a:gd name="connsiteX10" fmla="*/ 1473200 w 4908550"/>
              <a:gd name="connsiteY10" fmla="*/ 590550 h 863600"/>
              <a:gd name="connsiteX11" fmla="*/ 1625600 w 4908550"/>
              <a:gd name="connsiteY11" fmla="*/ 590550 h 863600"/>
              <a:gd name="connsiteX12" fmla="*/ 1682750 w 4908550"/>
              <a:gd name="connsiteY12" fmla="*/ 635000 h 863600"/>
              <a:gd name="connsiteX13" fmla="*/ 1758950 w 4908550"/>
              <a:gd name="connsiteY13" fmla="*/ 660400 h 863600"/>
              <a:gd name="connsiteX14" fmla="*/ 1784350 w 4908550"/>
              <a:gd name="connsiteY14" fmla="*/ 666750 h 863600"/>
              <a:gd name="connsiteX15" fmla="*/ 1809750 w 4908550"/>
              <a:gd name="connsiteY15" fmla="*/ 666750 h 863600"/>
              <a:gd name="connsiteX16" fmla="*/ 1898650 w 4908550"/>
              <a:gd name="connsiteY16" fmla="*/ 685800 h 863600"/>
              <a:gd name="connsiteX17" fmla="*/ 1987550 w 4908550"/>
              <a:gd name="connsiteY17" fmla="*/ 704850 h 863600"/>
              <a:gd name="connsiteX18" fmla="*/ 2070100 w 4908550"/>
              <a:gd name="connsiteY18" fmla="*/ 717550 h 863600"/>
              <a:gd name="connsiteX19" fmla="*/ 2247900 w 4908550"/>
              <a:gd name="connsiteY19" fmla="*/ 736600 h 863600"/>
              <a:gd name="connsiteX20" fmla="*/ 2527300 w 4908550"/>
              <a:gd name="connsiteY20" fmla="*/ 762000 h 863600"/>
              <a:gd name="connsiteX21" fmla="*/ 2571750 w 4908550"/>
              <a:gd name="connsiteY21" fmla="*/ 787400 h 863600"/>
              <a:gd name="connsiteX22" fmla="*/ 2647950 w 4908550"/>
              <a:gd name="connsiteY22" fmla="*/ 787400 h 863600"/>
              <a:gd name="connsiteX23" fmla="*/ 2749550 w 4908550"/>
              <a:gd name="connsiteY23" fmla="*/ 800100 h 863600"/>
              <a:gd name="connsiteX24" fmla="*/ 2882900 w 4908550"/>
              <a:gd name="connsiteY24" fmla="*/ 800100 h 863600"/>
              <a:gd name="connsiteX25" fmla="*/ 3079750 w 4908550"/>
              <a:gd name="connsiteY25" fmla="*/ 800100 h 863600"/>
              <a:gd name="connsiteX26" fmla="*/ 3308350 w 4908550"/>
              <a:gd name="connsiteY26" fmla="*/ 806450 h 863600"/>
              <a:gd name="connsiteX27" fmla="*/ 3422650 w 4908550"/>
              <a:gd name="connsiteY27" fmla="*/ 831850 h 863600"/>
              <a:gd name="connsiteX28" fmla="*/ 3632200 w 4908550"/>
              <a:gd name="connsiteY28" fmla="*/ 844550 h 863600"/>
              <a:gd name="connsiteX29" fmla="*/ 3943350 w 4908550"/>
              <a:gd name="connsiteY29" fmla="*/ 844550 h 863600"/>
              <a:gd name="connsiteX30" fmla="*/ 4089400 w 4908550"/>
              <a:gd name="connsiteY30" fmla="*/ 844550 h 863600"/>
              <a:gd name="connsiteX31" fmla="*/ 4210050 w 4908550"/>
              <a:gd name="connsiteY31" fmla="*/ 844550 h 863600"/>
              <a:gd name="connsiteX32" fmla="*/ 4311650 w 4908550"/>
              <a:gd name="connsiteY32" fmla="*/ 844550 h 863600"/>
              <a:gd name="connsiteX33" fmla="*/ 4552950 w 4908550"/>
              <a:gd name="connsiteY33" fmla="*/ 850900 h 863600"/>
              <a:gd name="connsiteX34" fmla="*/ 4743450 w 4908550"/>
              <a:gd name="connsiteY34" fmla="*/ 850900 h 863600"/>
              <a:gd name="connsiteX35" fmla="*/ 4889500 w 4908550"/>
              <a:gd name="connsiteY35" fmla="*/ 857250 h 863600"/>
              <a:gd name="connsiteX36" fmla="*/ 4908550 w 4908550"/>
              <a:gd name="connsiteY36" fmla="*/ 863600 h 86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908550" h="863600">
                <a:moveTo>
                  <a:pt x="0" y="0"/>
                </a:moveTo>
                <a:lnTo>
                  <a:pt x="69850" y="50800"/>
                </a:lnTo>
                <a:lnTo>
                  <a:pt x="311150" y="114300"/>
                </a:lnTo>
                <a:lnTo>
                  <a:pt x="374650" y="171450"/>
                </a:lnTo>
                <a:lnTo>
                  <a:pt x="546100" y="241300"/>
                </a:lnTo>
                <a:lnTo>
                  <a:pt x="685800" y="311150"/>
                </a:lnTo>
                <a:lnTo>
                  <a:pt x="819150" y="342900"/>
                </a:lnTo>
                <a:lnTo>
                  <a:pt x="863600" y="374650"/>
                </a:lnTo>
                <a:lnTo>
                  <a:pt x="1098550" y="444500"/>
                </a:lnTo>
                <a:lnTo>
                  <a:pt x="1244600" y="520700"/>
                </a:lnTo>
                <a:lnTo>
                  <a:pt x="1473200" y="590550"/>
                </a:lnTo>
                <a:lnTo>
                  <a:pt x="1625600" y="590550"/>
                </a:lnTo>
                <a:lnTo>
                  <a:pt x="1682750" y="635000"/>
                </a:lnTo>
                <a:cubicBezTo>
                  <a:pt x="1708150" y="643467"/>
                  <a:pt x="1732975" y="653906"/>
                  <a:pt x="1758950" y="660400"/>
                </a:cubicBezTo>
                <a:cubicBezTo>
                  <a:pt x="1767417" y="662517"/>
                  <a:pt x="1775690" y="665668"/>
                  <a:pt x="1784350" y="666750"/>
                </a:cubicBezTo>
                <a:cubicBezTo>
                  <a:pt x="1792751" y="667800"/>
                  <a:pt x="1801283" y="666750"/>
                  <a:pt x="1809750" y="666750"/>
                </a:cubicBezTo>
                <a:lnTo>
                  <a:pt x="1898650" y="685800"/>
                </a:lnTo>
                <a:cubicBezTo>
                  <a:pt x="1974626" y="706521"/>
                  <a:pt x="1944366" y="704850"/>
                  <a:pt x="1987550" y="704850"/>
                </a:cubicBezTo>
                <a:lnTo>
                  <a:pt x="2070100" y="717550"/>
                </a:lnTo>
                <a:lnTo>
                  <a:pt x="2247900" y="736600"/>
                </a:lnTo>
                <a:lnTo>
                  <a:pt x="2527300" y="762000"/>
                </a:lnTo>
                <a:lnTo>
                  <a:pt x="2571750" y="787400"/>
                </a:lnTo>
                <a:lnTo>
                  <a:pt x="2647950" y="787400"/>
                </a:lnTo>
                <a:lnTo>
                  <a:pt x="2749550" y="800100"/>
                </a:lnTo>
                <a:lnTo>
                  <a:pt x="2882900" y="800100"/>
                </a:lnTo>
                <a:lnTo>
                  <a:pt x="3079750" y="800100"/>
                </a:lnTo>
                <a:lnTo>
                  <a:pt x="3308350" y="806450"/>
                </a:lnTo>
                <a:lnTo>
                  <a:pt x="3422650" y="831850"/>
                </a:lnTo>
                <a:lnTo>
                  <a:pt x="3632200" y="844550"/>
                </a:lnTo>
                <a:lnTo>
                  <a:pt x="3943350" y="844550"/>
                </a:lnTo>
                <a:lnTo>
                  <a:pt x="4089400" y="844550"/>
                </a:lnTo>
                <a:lnTo>
                  <a:pt x="4210050" y="844550"/>
                </a:lnTo>
                <a:lnTo>
                  <a:pt x="4311650" y="844550"/>
                </a:lnTo>
                <a:lnTo>
                  <a:pt x="4552950" y="850900"/>
                </a:lnTo>
                <a:lnTo>
                  <a:pt x="4743450" y="850900"/>
                </a:lnTo>
                <a:lnTo>
                  <a:pt x="4889500" y="857250"/>
                </a:lnTo>
                <a:lnTo>
                  <a:pt x="4908550" y="863600"/>
                </a:lnTo>
              </a:path>
            </a:pathLst>
          </a:cu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 29"/>
          <p:cNvSpPr/>
          <p:nvPr/>
        </p:nvSpPr>
        <p:spPr>
          <a:xfrm>
            <a:off x="14355357" y="5327562"/>
            <a:ext cx="4902200" cy="933450"/>
          </a:xfrm>
          <a:custGeom>
            <a:avLst/>
            <a:gdLst>
              <a:gd name="connsiteX0" fmla="*/ 0 w 4902200"/>
              <a:gd name="connsiteY0" fmla="*/ 0 h 933450"/>
              <a:gd name="connsiteX1" fmla="*/ 82550 w 4902200"/>
              <a:gd name="connsiteY1" fmla="*/ 25400 h 933450"/>
              <a:gd name="connsiteX2" fmla="*/ 203200 w 4902200"/>
              <a:gd name="connsiteY2" fmla="*/ 82550 h 933450"/>
              <a:gd name="connsiteX3" fmla="*/ 425450 w 4902200"/>
              <a:gd name="connsiteY3" fmla="*/ 114300 h 933450"/>
              <a:gd name="connsiteX4" fmla="*/ 476250 w 4902200"/>
              <a:gd name="connsiteY4" fmla="*/ 177800 h 933450"/>
              <a:gd name="connsiteX5" fmla="*/ 622300 w 4902200"/>
              <a:gd name="connsiteY5" fmla="*/ 279400 h 933450"/>
              <a:gd name="connsiteX6" fmla="*/ 755650 w 4902200"/>
              <a:gd name="connsiteY6" fmla="*/ 355600 h 933450"/>
              <a:gd name="connsiteX7" fmla="*/ 844550 w 4902200"/>
              <a:gd name="connsiteY7" fmla="*/ 431800 h 933450"/>
              <a:gd name="connsiteX8" fmla="*/ 958850 w 4902200"/>
              <a:gd name="connsiteY8" fmla="*/ 488950 h 933450"/>
              <a:gd name="connsiteX9" fmla="*/ 1181100 w 4902200"/>
              <a:gd name="connsiteY9" fmla="*/ 533400 h 933450"/>
              <a:gd name="connsiteX10" fmla="*/ 1384300 w 4902200"/>
              <a:gd name="connsiteY10" fmla="*/ 527050 h 933450"/>
              <a:gd name="connsiteX11" fmla="*/ 1524000 w 4902200"/>
              <a:gd name="connsiteY11" fmla="*/ 539750 h 933450"/>
              <a:gd name="connsiteX12" fmla="*/ 1663700 w 4902200"/>
              <a:gd name="connsiteY12" fmla="*/ 584200 h 933450"/>
              <a:gd name="connsiteX13" fmla="*/ 1816100 w 4902200"/>
              <a:gd name="connsiteY13" fmla="*/ 654050 h 933450"/>
              <a:gd name="connsiteX14" fmla="*/ 2114550 w 4902200"/>
              <a:gd name="connsiteY14" fmla="*/ 698500 h 933450"/>
              <a:gd name="connsiteX15" fmla="*/ 2279650 w 4902200"/>
              <a:gd name="connsiteY15" fmla="*/ 692150 h 933450"/>
              <a:gd name="connsiteX16" fmla="*/ 2578100 w 4902200"/>
              <a:gd name="connsiteY16" fmla="*/ 768350 h 933450"/>
              <a:gd name="connsiteX17" fmla="*/ 2717800 w 4902200"/>
              <a:gd name="connsiteY17" fmla="*/ 812800 h 933450"/>
              <a:gd name="connsiteX18" fmla="*/ 2933700 w 4902200"/>
              <a:gd name="connsiteY18" fmla="*/ 850900 h 933450"/>
              <a:gd name="connsiteX19" fmla="*/ 3054350 w 4902200"/>
              <a:gd name="connsiteY19" fmla="*/ 895350 h 933450"/>
              <a:gd name="connsiteX20" fmla="*/ 3327400 w 4902200"/>
              <a:gd name="connsiteY20" fmla="*/ 933450 h 933450"/>
              <a:gd name="connsiteX21" fmla="*/ 3454400 w 4902200"/>
              <a:gd name="connsiteY21" fmla="*/ 901700 h 933450"/>
              <a:gd name="connsiteX22" fmla="*/ 3587750 w 4902200"/>
              <a:gd name="connsiteY22" fmla="*/ 876300 h 933450"/>
              <a:gd name="connsiteX23" fmla="*/ 3683000 w 4902200"/>
              <a:gd name="connsiteY23" fmla="*/ 863600 h 933450"/>
              <a:gd name="connsiteX24" fmla="*/ 3854450 w 4902200"/>
              <a:gd name="connsiteY24" fmla="*/ 831850 h 933450"/>
              <a:gd name="connsiteX25" fmla="*/ 4076700 w 4902200"/>
              <a:gd name="connsiteY25" fmla="*/ 831850 h 933450"/>
              <a:gd name="connsiteX26" fmla="*/ 4267200 w 4902200"/>
              <a:gd name="connsiteY26" fmla="*/ 850900 h 933450"/>
              <a:gd name="connsiteX27" fmla="*/ 4559300 w 4902200"/>
              <a:gd name="connsiteY27" fmla="*/ 882650 h 933450"/>
              <a:gd name="connsiteX28" fmla="*/ 4768850 w 4902200"/>
              <a:gd name="connsiteY28" fmla="*/ 857250 h 933450"/>
              <a:gd name="connsiteX29" fmla="*/ 4902200 w 4902200"/>
              <a:gd name="connsiteY29" fmla="*/ 825500 h 933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4902200" h="933450">
                <a:moveTo>
                  <a:pt x="0" y="0"/>
                </a:moveTo>
                <a:lnTo>
                  <a:pt x="82550" y="25400"/>
                </a:lnTo>
                <a:lnTo>
                  <a:pt x="203200" y="82550"/>
                </a:lnTo>
                <a:lnTo>
                  <a:pt x="425450" y="114300"/>
                </a:lnTo>
                <a:lnTo>
                  <a:pt x="476250" y="177800"/>
                </a:lnTo>
                <a:lnTo>
                  <a:pt x="622300" y="279400"/>
                </a:lnTo>
                <a:lnTo>
                  <a:pt x="755650" y="355600"/>
                </a:lnTo>
                <a:lnTo>
                  <a:pt x="844550" y="431800"/>
                </a:lnTo>
                <a:lnTo>
                  <a:pt x="958850" y="488950"/>
                </a:lnTo>
                <a:lnTo>
                  <a:pt x="1181100" y="533400"/>
                </a:lnTo>
                <a:lnTo>
                  <a:pt x="1384300" y="527050"/>
                </a:lnTo>
                <a:lnTo>
                  <a:pt x="1524000" y="539750"/>
                </a:lnTo>
                <a:lnTo>
                  <a:pt x="1663700" y="584200"/>
                </a:lnTo>
                <a:lnTo>
                  <a:pt x="1816100" y="654050"/>
                </a:lnTo>
                <a:lnTo>
                  <a:pt x="2114550" y="698500"/>
                </a:lnTo>
                <a:lnTo>
                  <a:pt x="2279650" y="692150"/>
                </a:lnTo>
                <a:lnTo>
                  <a:pt x="2578100" y="768350"/>
                </a:lnTo>
                <a:lnTo>
                  <a:pt x="2717800" y="812800"/>
                </a:lnTo>
                <a:lnTo>
                  <a:pt x="2933700" y="850900"/>
                </a:lnTo>
                <a:lnTo>
                  <a:pt x="3054350" y="895350"/>
                </a:lnTo>
                <a:lnTo>
                  <a:pt x="3327400" y="933450"/>
                </a:lnTo>
                <a:lnTo>
                  <a:pt x="3454400" y="901700"/>
                </a:lnTo>
                <a:lnTo>
                  <a:pt x="3587750" y="876300"/>
                </a:lnTo>
                <a:lnTo>
                  <a:pt x="3683000" y="863600"/>
                </a:lnTo>
                <a:lnTo>
                  <a:pt x="3854450" y="831850"/>
                </a:lnTo>
                <a:lnTo>
                  <a:pt x="4076700" y="831850"/>
                </a:lnTo>
                <a:lnTo>
                  <a:pt x="4267200" y="850900"/>
                </a:lnTo>
                <a:lnTo>
                  <a:pt x="4559300" y="882650"/>
                </a:lnTo>
                <a:lnTo>
                  <a:pt x="4768850" y="857250"/>
                </a:lnTo>
                <a:lnTo>
                  <a:pt x="4902200" y="825500"/>
                </a:ln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9913" y="698499"/>
            <a:ext cx="4428773" cy="29474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213" y="698499"/>
            <a:ext cx="4428773" cy="29482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8714" y="3636973"/>
            <a:ext cx="4616746" cy="307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 bwMode="auto">
          <a:xfrm rot="20654522">
            <a:off x="1098885" y="1850038"/>
            <a:ext cx="4288354" cy="400110"/>
          </a:xfrm>
          <a:prstGeom prst="rect">
            <a:avLst/>
          </a:prstGeom>
          <a:solidFill>
            <a:schemeClr val="bg1"/>
          </a:solidFill>
          <a:ln w="1905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rtlCol="0" anchorCtr="1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lang="en-US" sz="2000" b="0" dirty="0">
                <a:latin typeface="Stencil" panose="040409050D0802020404" pitchFamily="82" charset="0"/>
              </a:rPr>
              <a:t>Overfitting / not enough data</a:t>
            </a:r>
          </a:p>
        </p:txBody>
      </p:sp>
      <p:sp>
        <p:nvSpPr>
          <p:cNvPr id="12" name="TextBox 11"/>
          <p:cNvSpPr txBox="1"/>
          <p:nvPr/>
        </p:nvSpPr>
        <p:spPr bwMode="auto">
          <a:xfrm rot="20654522">
            <a:off x="7199804" y="1850037"/>
            <a:ext cx="3348994" cy="400110"/>
          </a:xfrm>
          <a:prstGeom prst="rect">
            <a:avLst/>
          </a:prstGeom>
          <a:solidFill>
            <a:schemeClr val="bg1"/>
          </a:solidFill>
          <a:ln w="1905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rtlCol="0" anchorCtr="1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lang="en-US" sz="2000" b="0" dirty="0">
                <a:latin typeface="Stencil" panose="040409050D0802020404" pitchFamily="82" charset="0"/>
              </a:rPr>
              <a:t>Stuck in LOCAL minimum</a:t>
            </a:r>
          </a:p>
        </p:txBody>
      </p:sp>
      <p:sp>
        <p:nvSpPr>
          <p:cNvPr id="13" name="TextBox 12"/>
          <p:cNvSpPr txBox="1"/>
          <p:nvPr/>
        </p:nvSpPr>
        <p:spPr bwMode="auto">
          <a:xfrm rot="20654522">
            <a:off x="4587926" y="4906577"/>
            <a:ext cx="2778325" cy="400110"/>
          </a:xfrm>
          <a:prstGeom prst="rect">
            <a:avLst/>
          </a:prstGeom>
          <a:solidFill>
            <a:schemeClr val="bg1"/>
          </a:solidFill>
          <a:ln w="1905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rtlCol="0" anchorCtr="1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lang="en-US" sz="2000" b="0" dirty="0">
                <a:latin typeface="Stencil" panose="040409050D0802020404" pitchFamily="82" charset="0"/>
              </a:rPr>
              <a:t>Network too small</a:t>
            </a:r>
          </a:p>
        </p:txBody>
      </p:sp>
    </p:spTree>
    <p:extLst>
      <p:ext uri="{BB962C8B-B14F-4D97-AF65-F5344CB8AC3E}">
        <p14:creationId xmlns:p14="http://schemas.microsoft.com/office/powerpoint/2010/main" val="25985643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What to do about a bad network?</a:t>
            </a:r>
          </a:p>
        </p:txBody>
      </p:sp>
      <p:pic>
        <p:nvPicPr>
          <p:cNvPr id="1028" name="Picture 4" descr="https://cdn-images-1.medium.com/max/1600/1*EVy3hNSF4Nq7v7bNYOyNcQ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8570" y="1596319"/>
            <a:ext cx="4240893" cy="501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 bwMode="auto">
          <a:xfrm>
            <a:off x="298649" y="747459"/>
            <a:ext cx="4182556" cy="52322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rtlCol="0" anchorCtr="1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lang="en-US" sz="2800" b="0" dirty="0"/>
              <a:t>This is surprisingly close.</a:t>
            </a:r>
          </a:p>
        </p:txBody>
      </p:sp>
    </p:spTree>
    <p:extLst>
      <p:ext uri="{BB962C8B-B14F-4D97-AF65-F5344CB8AC3E}">
        <p14:creationId xmlns:p14="http://schemas.microsoft.com/office/powerpoint/2010/main" val="42186184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Always make sure your images made it through uncorrupted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Always plot and inspect the training/validation loss plot</a:t>
            </a:r>
          </a:p>
          <a:p>
            <a:pPr lvl="1"/>
            <a:r>
              <a:rPr lang="en-US" dirty="0"/>
              <a:t>Helps guide troubleshooting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Principles of training a CNN – General principles</a:t>
            </a:r>
          </a:p>
        </p:txBody>
      </p:sp>
      <p:pic>
        <p:nvPicPr>
          <p:cNvPr id="4" name="Picture 2" descr="Image result for deep learning loss plot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93"/>
          <a:stretch/>
        </p:blipFill>
        <p:spPr bwMode="auto">
          <a:xfrm>
            <a:off x="4922981" y="4322618"/>
            <a:ext cx="2869443" cy="2461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https://cdn-images-1.medium.com/max/1600/1*xfIbyKKMDmjQF9JFuK2Yk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6178" y="1142217"/>
            <a:ext cx="6950385" cy="2162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31378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Class imbalance (+ inappropriate loss function) can cause misleading results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Principles of training a CNN – Class balancing</a:t>
            </a:r>
          </a:p>
        </p:txBody>
      </p:sp>
      <p:sp>
        <p:nvSpPr>
          <p:cNvPr id="229" name="Rectangle 228"/>
          <p:cNvSpPr/>
          <p:nvPr/>
        </p:nvSpPr>
        <p:spPr>
          <a:xfrm>
            <a:off x="3378121" y="1981756"/>
            <a:ext cx="2641599" cy="254786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231" name="Straight Connector 230"/>
          <p:cNvCxnSpPr>
            <a:stCxn id="229" idx="1"/>
            <a:endCxn id="229" idx="3"/>
          </p:cNvCxnSpPr>
          <p:nvPr/>
        </p:nvCxnSpPr>
        <p:spPr>
          <a:xfrm>
            <a:off x="3378121" y="3255689"/>
            <a:ext cx="2641599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3" name="Straight Connector 632"/>
          <p:cNvCxnSpPr/>
          <p:nvPr/>
        </p:nvCxnSpPr>
        <p:spPr>
          <a:xfrm>
            <a:off x="4747968" y="1963974"/>
            <a:ext cx="0" cy="254786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4" name="Oval 633"/>
          <p:cNvSpPr/>
          <p:nvPr/>
        </p:nvSpPr>
        <p:spPr>
          <a:xfrm>
            <a:off x="4571756" y="2886118"/>
            <a:ext cx="52388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35" name="Oval 634"/>
          <p:cNvSpPr/>
          <p:nvPr/>
        </p:nvSpPr>
        <p:spPr>
          <a:xfrm>
            <a:off x="4628906" y="2975018"/>
            <a:ext cx="52388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36" name="Oval 635"/>
          <p:cNvSpPr/>
          <p:nvPr/>
        </p:nvSpPr>
        <p:spPr>
          <a:xfrm>
            <a:off x="4540006" y="2975018"/>
            <a:ext cx="52388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37" name="Oval 636"/>
          <p:cNvSpPr/>
          <p:nvPr/>
        </p:nvSpPr>
        <p:spPr>
          <a:xfrm>
            <a:off x="4724156" y="2975018"/>
            <a:ext cx="52388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38" name="Oval 637"/>
          <p:cNvSpPr/>
          <p:nvPr/>
        </p:nvSpPr>
        <p:spPr>
          <a:xfrm>
            <a:off x="4603506" y="3038518"/>
            <a:ext cx="52388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39" name="Oval 638"/>
          <p:cNvSpPr/>
          <p:nvPr/>
        </p:nvSpPr>
        <p:spPr>
          <a:xfrm>
            <a:off x="4813056" y="3025818"/>
            <a:ext cx="52388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40" name="Oval 639"/>
          <p:cNvSpPr/>
          <p:nvPr/>
        </p:nvSpPr>
        <p:spPr>
          <a:xfrm>
            <a:off x="4724156" y="2860718"/>
            <a:ext cx="52388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41" name="Oval 640"/>
          <p:cNvSpPr/>
          <p:nvPr/>
        </p:nvSpPr>
        <p:spPr>
          <a:xfrm>
            <a:off x="4654306" y="2784518"/>
            <a:ext cx="52388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42" name="Oval 641"/>
          <p:cNvSpPr/>
          <p:nvPr/>
        </p:nvSpPr>
        <p:spPr>
          <a:xfrm>
            <a:off x="4933706" y="3121068"/>
            <a:ext cx="52388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43" name="Oval 642"/>
          <p:cNvSpPr/>
          <p:nvPr/>
        </p:nvSpPr>
        <p:spPr>
          <a:xfrm>
            <a:off x="4882906" y="3184568"/>
            <a:ext cx="52388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44" name="Oval 643"/>
          <p:cNvSpPr/>
          <p:nvPr/>
        </p:nvSpPr>
        <p:spPr>
          <a:xfrm>
            <a:off x="4794006" y="3184568"/>
            <a:ext cx="52388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45" name="Oval 644"/>
          <p:cNvSpPr/>
          <p:nvPr/>
        </p:nvSpPr>
        <p:spPr>
          <a:xfrm>
            <a:off x="4978156" y="3184568"/>
            <a:ext cx="52388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46" name="Oval 645"/>
          <p:cNvSpPr/>
          <p:nvPr/>
        </p:nvSpPr>
        <p:spPr>
          <a:xfrm>
            <a:off x="4857506" y="3248068"/>
            <a:ext cx="52388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47" name="Oval 646"/>
          <p:cNvSpPr/>
          <p:nvPr/>
        </p:nvSpPr>
        <p:spPr>
          <a:xfrm>
            <a:off x="4971806" y="3292518"/>
            <a:ext cx="52388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48" name="Oval 647"/>
          <p:cNvSpPr/>
          <p:nvPr/>
        </p:nvSpPr>
        <p:spPr>
          <a:xfrm>
            <a:off x="5067056" y="3235368"/>
            <a:ext cx="52388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49" name="Oval 648"/>
          <p:cNvSpPr/>
          <p:nvPr/>
        </p:nvSpPr>
        <p:spPr>
          <a:xfrm>
            <a:off x="5022606" y="3114718"/>
            <a:ext cx="52388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50" name="Oval 649"/>
          <p:cNvSpPr/>
          <p:nvPr/>
        </p:nvSpPr>
        <p:spPr>
          <a:xfrm>
            <a:off x="4908306" y="2994068"/>
            <a:ext cx="52388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51" name="Oval 650"/>
          <p:cNvSpPr/>
          <p:nvPr/>
        </p:nvSpPr>
        <p:spPr>
          <a:xfrm>
            <a:off x="4432056" y="3038518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52" name="Oval 651"/>
          <p:cNvSpPr/>
          <p:nvPr/>
        </p:nvSpPr>
        <p:spPr>
          <a:xfrm>
            <a:off x="4540006" y="3063918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53" name="Oval 652"/>
          <p:cNvSpPr/>
          <p:nvPr/>
        </p:nvSpPr>
        <p:spPr>
          <a:xfrm>
            <a:off x="4489206" y="3127418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54" name="Oval 653"/>
          <p:cNvSpPr/>
          <p:nvPr/>
        </p:nvSpPr>
        <p:spPr>
          <a:xfrm>
            <a:off x="4400306" y="3127418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55" name="Oval 654"/>
          <p:cNvSpPr/>
          <p:nvPr/>
        </p:nvSpPr>
        <p:spPr>
          <a:xfrm>
            <a:off x="4584456" y="3127418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56" name="Oval 655"/>
          <p:cNvSpPr/>
          <p:nvPr/>
        </p:nvSpPr>
        <p:spPr>
          <a:xfrm>
            <a:off x="4463806" y="3190918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57" name="Oval 656"/>
          <p:cNvSpPr/>
          <p:nvPr/>
        </p:nvSpPr>
        <p:spPr>
          <a:xfrm>
            <a:off x="4578106" y="3235368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58" name="Oval 657"/>
          <p:cNvSpPr/>
          <p:nvPr/>
        </p:nvSpPr>
        <p:spPr>
          <a:xfrm>
            <a:off x="4686850" y="3157261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59" name="Oval 658"/>
          <p:cNvSpPr/>
          <p:nvPr/>
        </p:nvSpPr>
        <p:spPr>
          <a:xfrm>
            <a:off x="4584456" y="3013118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60" name="Oval 659"/>
          <p:cNvSpPr/>
          <p:nvPr/>
        </p:nvSpPr>
        <p:spPr>
          <a:xfrm>
            <a:off x="4514606" y="2936918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61" name="Oval 660"/>
          <p:cNvSpPr/>
          <p:nvPr/>
        </p:nvSpPr>
        <p:spPr>
          <a:xfrm>
            <a:off x="4584456" y="3190918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62" name="Oval 661"/>
          <p:cNvSpPr/>
          <p:nvPr/>
        </p:nvSpPr>
        <p:spPr>
          <a:xfrm>
            <a:off x="4686056" y="3248068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63" name="Oval 662"/>
          <p:cNvSpPr/>
          <p:nvPr/>
        </p:nvSpPr>
        <p:spPr>
          <a:xfrm>
            <a:off x="4794006" y="3273468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64" name="Oval 663"/>
          <p:cNvSpPr/>
          <p:nvPr/>
        </p:nvSpPr>
        <p:spPr>
          <a:xfrm>
            <a:off x="4743206" y="3336968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65" name="Oval 664"/>
          <p:cNvSpPr/>
          <p:nvPr/>
        </p:nvSpPr>
        <p:spPr>
          <a:xfrm>
            <a:off x="4654306" y="3336968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66" name="Oval 665"/>
          <p:cNvSpPr/>
          <p:nvPr/>
        </p:nvSpPr>
        <p:spPr>
          <a:xfrm>
            <a:off x="4838456" y="3336968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67" name="Oval 666"/>
          <p:cNvSpPr/>
          <p:nvPr/>
        </p:nvSpPr>
        <p:spPr>
          <a:xfrm>
            <a:off x="4717806" y="3400468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68" name="Oval 667"/>
          <p:cNvSpPr/>
          <p:nvPr/>
        </p:nvSpPr>
        <p:spPr>
          <a:xfrm>
            <a:off x="4832106" y="3444918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69" name="Oval 668"/>
          <p:cNvSpPr/>
          <p:nvPr/>
        </p:nvSpPr>
        <p:spPr>
          <a:xfrm>
            <a:off x="4927356" y="3387768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70" name="Oval 669"/>
          <p:cNvSpPr/>
          <p:nvPr/>
        </p:nvSpPr>
        <p:spPr>
          <a:xfrm>
            <a:off x="4882906" y="3267118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71" name="Oval 670"/>
          <p:cNvSpPr/>
          <p:nvPr/>
        </p:nvSpPr>
        <p:spPr>
          <a:xfrm>
            <a:off x="4838456" y="3146468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72" name="Oval 671"/>
          <p:cNvSpPr/>
          <p:nvPr/>
        </p:nvSpPr>
        <p:spPr>
          <a:xfrm>
            <a:off x="4753525" y="3095668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73" name="Oval 672"/>
          <p:cNvSpPr/>
          <p:nvPr/>
        </p:nvSpPr>
        <p:spPr>
          <a:xfrm>
            <a:off x="4838456" y="3400468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74" name="Oval 673"/>
          <p:cNvSpPr/>
          <p:nvPr/>
        </p:nvSpPr>
        <p:spPr>
          <a:xfrm>
            <a:off x="4721774" y="3196359"/>
            <a:ext cx="52388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75" name="Oval 674"/>
          <p:cNvSpPr/>
          <p:nvPr/>
        </p:nvSpPr>
        <p:spPr>
          <a:xfrm>
            <a:off x="4634462" y="3146467"/>
            <a:ext cx="52388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76" name="Oval 675"/>
          <p:cNvSpPr/>
          <p:nvPr/>
        </p:nvSpPr>
        <p:spPr>
          <a:xfrm>
            <a:off x="4564296" y="2755624"/>
            <a:ext cx="52388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77" name="Oval 676"/>
          <p:cNvSpPr/>
          <p:nvPr/>
        </p:nvSpPr>
        <p:spPr>
          <a:xfrm>
            <a:off x="4885287" y="2879133"/>
            <a:ext cx="52388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78" name="Oval 677"/>
          <p:cNvSpPr/>
          <p:nvPr/>
        </p:nvSpPr>
        <p:spPr>
          <a:xfrm>
            <a:off x="5014668" y="2870718"/>
            <a:ext cx="52388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79" name="Oval 678"/>
          <p:cNvSpPr/>
          <p:nvPr/>
        </p:nvSpPr>
        <p:spPr>
          <a:xfrm>
            <a:off x="4786862" y="2756577"/>
            <a:ext cx="52388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80" name="Oval 679"/>
          <p:cNvSpPr/>
          <p:nvPr/>
        </p:nvSpPr>
        <p:spPr>
          <a:xfrm>
            <a:off x="5082138" y="3041058"/>
            <a:ext cx="52388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81" name="Oval 680"/>
          <p:cNvSpPr/>
          <p:nvPr/>
        </p:nvSpPr>
        <p:spPr>
          <a:xfrm>
            <a:off x="5038482" y="3177739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82" name="Oval 681"/>
          <p:cNvSpPr/>
          <p:nvPr/>
        </p:nvSpPr>
        <p:spPr>
          <a:xfrm>
            <a:off x="4919418" y="3173499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83" name="Oval 682"/>
          <p:cNvSpPr/>
          <p:nvPr/>
        </p:nvSpPr>
        <p:spPr>
          <a:xfrm>
            <a:off x="5114682" y="3230765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84" name="Oval 683"/>
          <p:cNvSpPr/>
          <p:nvPr/>
        </p:nvSpPr>
        <p:spPr>
          <a:xfrm>
            <a:off x="5108332" y="3338715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85" name="Oval 684"/>
          <p:cNvSpPr/>
          <p:nvPr/>
        </p:nvSpPr>
        <p:spPr>
          <a:xfrm>
            <a:off x="5203582" y="3281565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86" name="Oval 685"/>
          <p:cNvSpPr/>
          <p:nvPr/>
        </p:nvSpPr>
        <p:spPr>
          <a:xfrm>
            <a:off x="5114682" y="3294265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87" name="Oval 686"/>
          <p:cNvSpPr/>
          <p:nvPr/>
        </p:nvSpPr>
        <p:spPr>
          <a:xfrm>
            <a:off x="4413006" y="2797059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88" name="Oval 687"/>
          <p:cNvSpPr/>
          <p:nvPr/>
        </p:nvSpPr>
        <p:spPr>
          <a:xfrm>
            <a:off x="4324106" y="2797059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89" name="Oval 688"/>
          <p:cNvSpPr/>
          <p:nvPr/>
        </p:nvSpPr>
        <p:spPr>
          <a:xfrm>
            <a:off x="4508256" y="2797059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90" name="Oval 689"/>
          <p:cNvSpPr/>
          <p:nvPr/>
        </p:nvSpPr>
        <p:spPr>
          <a:xfrm>
            <a:off x="4387606" y="2860559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91" name="Oval 690"/>
          <p:cNvSpPr/>
          <p:nvPr/>
        </p:nvSpPr>
        <p:spPr>
          <a:xfrm>
            <a:off x="4429675" y="2980099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92" name="Oval 691"/>
          <p:cNvSpPr/>
          <p:nvPr/>
        </p:nvSpPr>
        <p:spPr>
          <a:xfrm>
            <a:off x="4597156" y="2847859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93" name="Oval 692"/>
          <p:cNvSpPr/>
          <p:nvPr/>
        </p:nvSpPr>
        <p:spPr>
          <a:xfrm>
            <a:off x="4508256" y="2860559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94" name="Oval 693"/>
          <p:cNvSpPr/>
          <p:nvPr/>
        </p:nvSpPr>
        <p:spPr>
          <a:xfrm>
            <a:off x="4191549" y="2898817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95" name="Oval 694"/>
          <p:cNvSpPr/>
          <p:nvPr/>
        </p:nvSpPr>
        <p:spPr>
          <a:xfrm>
            <a:off x="4102649" y="2898817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96" name="Oval 695"/>
          <p:cNvSpPr/>
          <p:nvPr/>
        </p:nvSpPr>
        <p:spPr>
          <a:xfrm>
            <a:off x="4286799" y="2898817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97" name="Oval 696"/>
          <p:cNvSpPr/>
          <p:nvPr/>
        </p:nvSpPr>
        <p:spPr>
          <a:xfrm>
            <a:off x="4166149" y="2962317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98" name="Oval 697"/>
          <p:cNvSpPr/>
          <p:nvPr/>
        </p:nvSpPr>
        <p:spPr>
          <a:xfrm>
            <a:off x="4280449" y="3006767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99" name="Oval 698"/>
          <p:cNvSpPr/>
          <p:nvPr/>
        </p:nvSpPr>
        <p:spPr>
          <a:xfrm>
            <a:off x="4375699" y="2949617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00" name="Oval 699"/>
          <p:cNvSpPr/>
          <p:nvPr/>
        </p:nvSpPr>
        <p:spPr>
          <a:xfrm>
            <a:off x="4286799" y="2962317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01" name="Oval 700"/>
          <p:cNvSpPr/>
          <p:nvPr/>
        </p:nvSpPr>
        <p:spPr>
          <a:xfrm>
            <a:off x="4129637" y="3060742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02" name="Oval 701"/>
          <p:cNvSpPr/>
          <p:nvPr/>
        </p:nvSpPr>
        <p:spPr>
          <a:xfrm>
            <a:off x="4040737" y="3060742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03" name="Oval 702"/>
          <p:cNvSpPr/>
          <p:nvPr/>
        </p:nvSpPr>
        <p:spPr>
          <a:xfrm>
            <a:off x="4224887" y="3060742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04" name="Oval 703"/>
          <p:cNvSpPr/>
          <p:nvPr/>
        </p:nvSpPr>
        <p:spPr>
          <a:xfrm>
            <a:off x="4104237" y="3124242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05" name="Oval 704"/>
          <p:cNvSpPr/>
          <p:nvPr/>
        </p:nvSpPr>
        <p:spPr>
          <a:xfrm>
            <a:off x="4218537" y="3168692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06" name="Oval 705"/>
          <p:cNvSpPr/>
          <p:nvPr/>
        </p:nvSpPr>
        <p:spPr>
          <a:xfrm>
            <a:off x="4313787" y="3111542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07" name="Oval 706"/>
          <p:cNvSpPr/>
          <p:nvPr/>
        </p:nvSpPr>
        <p:spPr>
          <a:xfrm>
            <a:off x="4224887" y="3124242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08" name="Oval 707"/>
          <p:cNvSpPr/>
          <p:nvPr/>
        </p:nvSpPr>
        <p:spPr>
          <a:xfrm>
            <a:off x="4395543" y="3292518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09" name="Oval 708"/>
          <p:cNvSpPr/>
          <p:nvPr/>
        </p:nvSpPr>
        <p:spPr>
          <a:xfrm>
            <a:off x="4306643" y="3292518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10" name="Oval 709"/>
          <p:cNvSpPr/>
          <p:nvPr/>
        </p:nvSpPr>
        <p:spPr>
          <a:xfrm>
            <a:off x="4490793" y="3292518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11" name="Oval 710"/>
          <p:cNvSpPr/>
          <p:nvPr/>
        </p:nvSpPr>
        <p:spPr>
          <a:xfrm>
            <a:off x="4370143" y="3356018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12" name="Oval 711"/>
          <p:cNvSpPr/>
          <p:nvPr/>
        </p:nvSpPr>
        <p:spPr>
          <a:xfrm>
            <a:off x="4484443" y="3400468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13" name="Oval 712"/>
          <p:cNvSpPr/>
          <p:nvPr/>
        </p:nvSpPr>
        <p:spPr>
          <a:xfrm>
            <a:off x="4579693" y="3343318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14" name="Oval 713"/>
          <p:cNvSpPr/>
          <p:nvPr/>
        </p:nvSpPr>
        <p:spPr>
          <a:xfrm>
            <a:off x="4490793" y="3356018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15" name="Oval 714"/>
          <p:cNvSpPr/>
          <p:nvPr/>
        </p:nvSpPr>
        <p:spPr>
          <a:xfrm>
            <a:off x="4769400" y="3543977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16" name="Oval 715"/>
          <p:cNvSpPr/>
          <p:nvPr/>
        </p:nvSpPr>
        <p:spPr>
          <a:xfrm>
            <a:off x="4680500" y="3543977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17" name="Oval 716"/>
          <p:cNvSpPr/>
          <p:nvPr/>
        </p:nvSpPr>
        <p:spPr>
          <a:xfrm>
            <a:off x="4864650" y="3543977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18" name="Oval 717"/>
          <p:cNvSpPr/>
          <p:nvPr/>
        </p:nvSpPr>
        <p:spPr>
          <a:xfrm>
            <a:off x="4744000" y="3607477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19" name="Oval 718"/>
          <p:cNvSpPr/>
          <p:nvPr/>
        </p:nvSpPr>
        <p:spPr>
          <a:xfrm>
            <a:off x="4858300" y="3651927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20" name="Oval 719"/>
          <p:cNvSpPr/>
          <p:nvPr/>
        </p:nvSpPr>
        <p:spPr>
          <a:xfrm>
            <a:off x="4953550" y="3594777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21" name="Oval 720"/>
          <p:cNvSpPr/>
          <p:nvPr/>
        </p:nvSpPr>
        <p:spPr>
          <a:xfrm>
            <a:off x="4864650" y="3607477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22" name="Oval 721"/>
          <p:cNvSpPr/>
          <p:nvPr/>
        </p:nvSpPr>
        <p:spPr>
          <a:xfrm>
            <a:off x="4455075" y="2583858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23" name="Oval 722"/>
          <p:cNvSpPr/>
          <p:nvPr/>
        </p:nvSpPr>
        <p:spPr>
          <a:xfrm>
            <a:off x="4366175" y="2583858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24" name="Oval 723"/>
          <p:cNvSpPr/>
          <p:nvPr/>
        </p:nvSpPr>
        <p:spPr>
          <a:xfrm>
            <a:off x="4550325" y="2583858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25" name="Oval 724"/>
          <p:cNvSpPr/>
          <p:nvPr/>
        </p:nvSpPr>
        <p:spPr>
          <a:xfrm>
            <a:off x="4429675" y="2647358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26" name="Oval 725"/>
          <p:cNvSpPr/>
          <p:nvPr/>
        </p:nvSpPr>
        <p:spPr>
          <a:xfrm>
            <a:off x="4543975" y="2691808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27" name="Oval 726"/>
          <p:cNvSpPr/>
          <p:nvPr/>
        </p:nvSpPr>
        <p:spPr>
          <a:xfrm>
            <a:off x="4639225" y="2634658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28" name="Oval 727"/>
          <p:cNvSpPr/>
          <p:nvPr/>
        </p:nvSpPr>
        <p:spPr>
          <a:xfrm>
            <a:off x="4550325" y="2647358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29" name="Oval 728"/>
          <p:cNvSpPr/>
          <p:nvPr/>
        </p:nvSpPr>
        <p:spPr>
          <a:xfrm>
            <a:off x="4165355" y="2664821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30" name="Oval 729"/>
          <p:cNvSpPr/>
          <p:nvPr/>
        </p:nvSpPr>
        <p:spPr>
          <a:xfrm>
            <a:off x="4076455" y="2664821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31" name="Oval 730"/>
          <p:cNvSpPr/>
          <p:nvPr/>
        </p:nvSpPr>
        <p:spPr>
          <a:xfrm>
            <a:off x="4260605" y="2664821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32" name="Oval 731"/>
          <p:cNvSpPr/>
          <p:nvPr/>
        </p:nvSpPr>
        <p:spPr>
          <a:xfrm>
            <a:off x="4139955" y="2728321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33" name="Oval 732"/>
          <p:cNvSpPr/>
          <p:nvPr/>
        </p:nvSpPr>
        <p:spPr>
          <a:xfrm>
            <a:off x="4254255" y="2772771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34" name="Oval 733"/>
          <p:cNvSpPr/>
          <p:nvPr/>
        </p:nvSpPr>
        <p:spPr>
          <a:xfrm>
            <a:off x="4349505" y="2715621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35" name="Oval 734"/>
          <p:cNvSpPr/>
          <p:nvPr/>
        </p:nvSpPr>
        <p:spPr>
          <a:xfrm>
            <a:off x="4260605" y="2728321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36" name="Oval 735"/>
          <p:cNvSpPr/>
          <p:nvPr/>
        </p:nvSpPr>
        <p:spPr>
          <a:xfrm>
            <a:off x="4466981" y="3479364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37" name="Oval 736"/>
          <p:cNvSpPr/>
          <p:nvPr/>
        </p:nvSpPr>
        <p:spPr>
          <a:xfrm>
            <a:off x="4581281" y="3523814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38" name="Oval 737"/>
          <p:cNvSpPr/>
          <p:nvPr/>
        </p:nvSpPr>
        <p:spPr>
          <a:xfrm>
            <a:off x="4676531" y="3466664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39" name="Oval 738"/>
          <p:cNvSpPr/>
          <p:nvPr/>
        </p:nvSpPr>
        <p:spPr>
          <a:xfrm>
            <a:off x="4587631" y="3479364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40" name="Oval 739"/>
          <p:cNvSpPr/>
          <p:nvPr/>
        </p:nvSpPr>
        <p:spPr>
          <a:xfrm>
            <a:off x="4518575" y="3622873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41" name="Oval 740"/>
          <p:cNvSpPr/>
          <p:nvPr/>
        </p:nvSpPr>
        <p:spPr>
          <a:xfrm>
            <a:off x="4429675" y="3622873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42" name="Oval 741"/>
          <p:cNvSpPr/>
          <p:nvPr/>
        </p:nvSpPr>
        <p:spPr>
          <a:xfrm>
            <a:off x="4613825" y="3622873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43" name="Oval 742"/>
          <p:cNvSpPr/>
          <p:nvPr/>
        </p:nvSpPr>
        <p:spPr>
          <a:xfrm>
            <a:off x="4493175" y="3686373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44" name="Oval 743"/>
          <p:cNvSpPr/>
          <p:nvPr/>
        </p:nvSpPr>
        <p:spPr>
          <a:xfrm>
            <a:off x="4607475" y="3730823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45" name="Oval 744"/>
          <p:cNvSpPr/>
          <p:nvPr/>
        </p:nvSpPr>
        <p:spPr>
          <a:xfrm>
            <a:off x="4702725" y="3673673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46" name="Oval 745"/>
          <p:cNvSpPr/>
          <p:nvPr/>
        </p:nvSpPr>
        <p:spPr>
          <a:xfrm>
            <a:off x="4613825" y="3686373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47" name="Oval 746"/>
          <p:cNvSpPr/>
          <p:nvPr/>
        </p:nvSpPr>
        <p:spPr>
          <a:xfrm>
            <a:off x="5043244" y="3354749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48" name="Oval 747"/>
          <p:cNvSpPr/>
          <p:nvPr/>
        </p:nvSpPr>
        <p:spPr>
          <a:xfrm>
            <a:off x="5157544" y="3399199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49" name="Oval 748"/>
          <p:cNvSpPr/>
          <p:nvPr/>
        </p:nvSpPr>
        <p:spPr>
          <a:xfrm>
            <a:off x="5252794" y="3342049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50" name="Oval 749"/>
          <p:cNvSpPr/>
          <p:nvPr/>
        </p:nvSpPr>
        <p:spPr>
          <a:xfrm>
            <a:off x="5163894" y="3354749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51" name="Oval 750"/>
          <p:cNvSpPr/>
          <p:nvPr/>
        </p:nvSpPr>
        <p:spPr>
          <a:xfrm>
            <a:off x="5094838" y="3498258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52" name="Oval 751"/>
          <p:cNvSpPr/>
          <p:nvPr/>
        </p:nvSpPr>
        <p:spPr>
          <a:xfrm>
            <a:off x="5005938" y="3498258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53" name="Oval 752"/>
          <p:cNvSpPr/>
          <p:nvPr/>
        </p:nvSpPr>
        <p:spPr>
          <a:xfrm>
            <a:off x="5190088" y="3498258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54" name="Oval 753"/>
          <p:cNvSpPr/>
          <p:nvPr/>
        </p:nvSpPr>
        <p:spPr>
          <a:xfrm>
            <a:off x="5069438" y="3561758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55" name="Oval 754"/>
          <p:cNvSpPr/>
          <p:nvPr/>
        </p:nvSpPr>
        <p:spPr>
          <a:xfrm>
            <a:off x="5229776" y="3745265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56" name="Oval 755"/>
          <p:cNvSpPr/>
          <p:nvPr/>
        </p:nvSpPr>
        <p:spPr>
          <a:xfrm>
            <a:off x="5278988" y="3549058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57" name="Oval 756"/>
          <p:cNvSpPr/>
          <p:nvPr/>
        </p:nvSpPr>
        <p:spPr>
          <a:xfrm>
            <a:off x="5190088" y="3561758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58" name="Oval 757"/>
          <p:cNvSpPr/>
          <p:nvPr/>
        </p:nvSpPr>
        <p:spPr>
          <a:xfrm>
            <a:off x="4790831" y="3699073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59" name="Oval 758"/>
          <p:cNvSpPr/>
          <p:nvPr/>
        </p:nvSpPr>
        <p:spPr>
          <a:xfrm>
            <a:off x="4905131" y="3743523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60" name="Oval 759"/>
          <p:cNvSpPr/>
          <p:nvPr/>
        </p:nvSpPr>
        <p:spPr>
          <a:xfrm>
            <a:off x="5000381" y="3686373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61" name="Oval 760"/>
          <p:cNvSpPr/>
          <p:nvPr/>
        </p:nvSpPr>
        <p:spPr>
          <a:xfrm>
            <a:off x="4911481" y="3699073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62" name="Oval 761"/>
          <p:cNvSpPr/>
          <p:nvPr/>
        </p:nvSpPr>
        <p:spPr>
          <a:xfrm>
            <a:off x="4842425" y="3842582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63" name="Oval 762"/>
          <p:cNvSpPr/>
          <p:nvPr/>
        </p:nvSpPr>
        <p:spPr>
          <a:xfrm>
            <a:off x="4753525" y="3842582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64" name="Oval 763"/>
          <p:cNvSpPr/>
          <p:nvPr/>
        </p:nvSpPr>
        <p:spPr>
          <a:xfrm>
            <a:off x="4937675" y="3842582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65" name="Oval 764"/>
          <p:cNvSpPr/>
          <p:nvPr/>
        </p:nvSpPr>
        <p:spPr>
          <a:xfrm>
            <a:off x="4817025" y="3906082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66" name="Oval 765"/>
          <p:cNvSpPr/>
          <p:nvPr/>
        </p:nvSpPr>
        <p:spPr>
          <a:xfrm>
            <a:off x="4931325" y="3950532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67" name="Oval 766"/>
          <p:cNvSpPr/>
          <p:nvPr/>
        </p:nvSpPr>
        <p:spPr>
          <a:xfrm>
            <a:off x="5026575" y="3893382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68" name="Oval 767"/>
          <p:cNvSpPr/>
          <p:nvPr/>
        </p:nvSpPr>
        <p:spPr>
          <a:xfrm>
            <a:off x="5004350" y="3427925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69" name="Oval 768"/>
          <p:cNvSpPr/>
          <p:nvPr/>
        </p:nvSpPr>
        <p:spPr>
          <a:xfrm>
            <a:off x="4312200" y="3515560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70" name="Oval 769"/>
          <p:cNvSpPr/>
          <p:nvPr/>
        </p:nvSpPr>
        <p:spPr>
          <a:xfrm>
            <a:off x="5358365" y="3355701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71" name="Oval 770"/>
          <p:cNvSpPr/>
          <p:nvPr/>
        </p:nvSpPr>
        <p:spPr>
          <a:xfrm>
            <a:off x="5119447" y="3768125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72" name="Oval 771"/>
          <p:cNvSpPr/>
          <p:nvPr/>
        </p:nvSpPr>
        <p:spPr>
          <a:xfrm>
            <a:off x="5407577" y="3416185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73" name="Oval 772"/>
          <p:cNvSpPr/>
          <p:nvPr/>
        </p:nvSpPr>
        <p:spPr>
          <a:xfrm>
            <a:off x="5318677" y="3428885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74" name="Oval 773"/>
          <p:cNvSpPr/>
          <p:nvPr/>
        </p:nvSpPr>
        <p:spPr>
          <a:xfrm>
            <a:off x="5344871" y="3572394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75" name="Oval 774"/>
          <p:cNvSpPr/>
          <p:nvPr/>
        </p:nvSpPr>
        <p:spPr>
          <a:xfrm>
            <a:off x="5315505" y="3849246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76" name="Oval 775"/>
          <p:cNvSpPr/>
          <p:nvPr/>
        </p:nvSpPr>
        <p:spPr>
          <a:xfrm>
            <a:off x="5433771" y="3623194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77" name="Oval 776"/>
          <p:cNvSpPr/>
          <p:nvPr/>
        </p:nvSpPr>
        <p:spPr>
          <a:xfrm>
            <a:off x="5344871" y="3635894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78" name="Oval 777"/>
          <p:cNvSpPr/>
          <p:nvPr/>
        </p:nvSpPr>
        <p:spPr>
          <a:xfrm>
            <a:off x="4682087" y="2845319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79" name="Oval 778"/>
          <p:cNvSpPr/>
          <p:nvPr/>
        </p:nvSpPr>
        <p:spPr>
          <a:xfrm>
            <a:off x="4529372" y="3166787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80" name="Oval 779"/>
          <p:cNvSpPr/>
          <p:nvPr/>
        </p:nvSpPr>
        <p:spPr>
          <a:xfrm>
            <a:off x="4717806" y="2740068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81" name="Oval 780"/>
          <p:cNvSpPr/>
          <p:nvPr/>
        </p:nvSpPr>
        <p:spPr>
          <a:xfrm>
            <a:off x="5012288" y="3057568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82" name="Oval 781"/>
          <p:cNvSpPr/>
          <p:nvPr/>
        </p:nvSpPr>
        <p:spPr>
          <a:xfrm>
            <a:off x="5231842" y="2934855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83" name="Oval 782"/>
          <p:cNvSpPr/>
          <p:nvPr/>
        </p:nvSpPr>
        <p:spPr>
          <a:xfrm>
            <a:off x="5185804" y="3052489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84" name="Oval 783"/>
          <p:cNvSpPr/>
          <p:nvPr/>
        </p:nvSpPr>
        <p:spPr>
          <a:xfrm>
            <a:off x="5281054" y="2995339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85" name="Oval 784"/>
          <p:cNvSpPr/>
          <p:nvPr/>
        </p:nvSpPr>
        <p:spPr>
          <a:xfrm>
            <a:off x="5192154" y="3008039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86" name="Oval 785"/>
          <p:cNvSpPr/>
          <p:nvPr/>
        </p:nvSpPr>
        <p:spPr>
          <a:xfrm>
            <a:off x="5218348" y="3151548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87" name="Oval 786"/>
          <p:cNvSpPr/>
          <p:nvPr/>
        </p:nvSpPr>
        <p:spPr>
          <a:xfrm>
            <a:off x="5258036" y="3398555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88" name="Oval 787"/>
          <p:cNvSpPr/>
          <p:nvPr/>
        </p:nvSpPr>
        <p:spPr>
          <a:xfrm>
            <a:off x="5307248" y="3202348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89" name="Oval 788"/>
          <p:cNvSpPr/>
          <p:nvPr/>
        </p:nvSpPr>
        <p:spPr>
          <a:xfrm>
            <a:off x="5218348" y="3215048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90" name="Oval 789"/>
          <p:cNvSpPr/>
          <p:nvPr/>
        </p:nvSpPr>
        <p:spPr>
          <a:xfrm>
            <a:off x="5386625" y="3008991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91" name="Oval 790"/>
          <p:cNvSpPr/>
          <p:nvPr/>
        </p:nvSpPr>
        <p:spPr>
          <a:xfrm>
            <a:off x="5435837" y="3069475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92" name="Oval 791"/>
          <p:cNvSpPr/>
          <p:nvPr/>
        </p:nvSpPr>
        <p:spPr>
          <a:xfrm>
            <a:off x="5346937" y="3082175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93" name="Oval 792"/>
          <p:cNvSpPr/>
          <p:nvPr/>
        </p:nvSpPr>
        <p:spPr>
          <a:xfrm>
            <a:off x="5373131" y="3225684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94" name="Oval 793"/>
          <p:cNvSpPr/>
          <p:nvPr/>
        </p:nvSpPr>
        <p:spPr>
          <a:xfrm>
            <a:off x="5343765" y="3502536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95" name="Oval 794"/>
          <p:cNvSpPr/>
          <p:nvPr/>
        </p:nvSpPr>
        <p:spPr>
          <a:xfrm>
            <a:off x="5462031" y="3276484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96" name="Oval 795"/>
          <p:cNvSpPr/>
          <p:nvPr/>
        </p:nvSpPr>
        <p:spPr>
          <a:xfrm>
            <a:off x="5373131" y="3289184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97" name="Oval 796"/>
          <p:cNvSpPr/>
          <p:nvPr/>
        </p:nvSpPr>
        <p:spPr>
          <a:xfrm>
            <a:off x="5088488" y="2845478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98" name="Oval 797"/>
          <p:cNvSpPr/>
          <p:nvPr/>
        </p:nvSpPr>
        <p:spPr>
          <a:xfrm>
            <a:off x="4945612" y="2944536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99" name="Oval 798"/>
          <p:cNvSpPr/>
          <p:nvPr/>
        </p:nvSpPr>
        <p:spPr>
          <a:xfrm>
            <a:off x="4830202" y="2944536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00" name="Oval 799"/>
          <p:cNvSpPr/>
          <p:nvPr/>
        </p:nvSpPr>
        <p:spPr>
          <a:xfrm>
            <a:off x="4386812" y="3067568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01" name="Oval 800"/>
          <p:cNvSpPr/>
          <p:nvPr/>
        </p:nvSpPr>
        <p:spPr>
          <a:xfrm>
            <a:off x="4297912" y="3067568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02" name="Oval 801"/>
          <p:cNvSpPr/>
          <p:nvPr/>
        </p:nvSpPr>
        <p:spPr>
          <a:xfrm>
            <a:off x="4482062" y="3067568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03" name="Oval 802"/>
          <p:cNvSpPr/>
          <p:nvPr/>
        </p:nvSpPr>
        <p:spPr>
          <a:xfrm>
            <a:off x="4442058" y="2917707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04" name="Oval 803"/>
          <p:cNvSpPr/>
          <p:nvPr/>
        </p:nvSpPr>
        <p:spPr>
          <a:xfrm>
            <a:off x="4413800" y="3185046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05" name="Oval 804"/>
          <p:cNvSpPr/>
          <p:nvPr/>
        </p:nvSpPr>
        <p:spPr>
          <a:xfrm>
            <a:off x="4482062" y="3131068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06" name="Oval 805"/>
          <p:cNvSpPr/>
          <p:nvPr/>
        </p:nvSpPr>
        <p:spPr>
          <a:xfrm>
            <a:off x="5121826" y="3132020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07" name="Oval 806"/>
          <p:cNvSpPr/>
          <p:nvPr/>
        </p:nvSpPr>
        <p:spPr>
          <a:xfrm>
            <a:off x="5281054" y="3258227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08" name="Oval 807"/>
          <p:cNvSpPr/>
          <p:nvPr/>
        </p:nvSpPr>
        <p:spPr>
          <a:xfrm>
            <a:off x="5048800" y="3281565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09" name="Oval 808"/>
          <p:cNvSpPr/>
          <p:nvPr/>
        </p:nvSpPr>
        <p:spPr>
          <a:xfrm>
            <a:off x="4890844" y="3325697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10" name="Oval 809"/>
          <p:cNvSpPr/>
          <p:nvPr/>
        </p:nvSpPr>
        <p:spPr>
          <a:xfrm>
            <a:off x="4953550" y="3360620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11" name="Oval 810"/>
          <p:cNvSpPr/>
          <p:nvPr/>
        </p:nvSpPr>
        <p:spPr>
          <a:xfrm>
            <a:off x="5075160" y="3394753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12" name="Oval 811"/>
          <p:cNvSpPr/>
          <p:nvPr/>
        </p:nvSpPr>
        <p:spPr>
          <a:xfrm>
            <a:off x="4621134" y="3276484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13" name="Oval 812"/>
          <p:cNvSpPr/>
          <p:nvPr/>
        </p:nvSpPr>
        <p:spPr>
          <a:xfrm>
            <a:off x="4506040" y="3246480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14" name="Oval 813"/>
          <p:cNvSpPr/>
          <p:nvPr/>
        </p:nvSpPr>
        <p:spPr>
          <a:xfrm>
            <a:off x="4453817" y="2736893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15" name="Oval 814"/>
          <p:cNvSpPr/>
          <p:nvPr/>
        </p:nvSpPr>
        <p:spPr>
          <a:xfrm>
            <a:off x="5305182" y="3303630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16" name="Oval 815"/>
          <p:cNvSpPr/>
          <p:nvPr/>
        </p:nvSpPr>
        <p:spPr>
          <a:xfrm>
            <a:off x="5141834" y="3168058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17" name="Oval 816"/>
          <p:cNvSpPr/>
          <p:nvPr/>
        </p:nvSpPr>
        <p:spPr>
          <a:xfrm>
            <a:off x="4613825" y="3389037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18" name="Oval 817"/>
          <p:cNvSpPr/>
          <p:nvPr/>
        </p:nvSpPr>
        <p:spPr>
          <a:xfrm>
            <a:off x="5239466" y="3094760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19" name="Oval 818"/>
          <p:cNvSpPr/>
          <p:nvPr/>
        </p:nvSpPr>
        <p:spPr>
          <a:xfrm>
            <a:off x="4937675" y="3463217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20" name="Oval 819"/>
          <p:cNvSpPr/>
          <p:nvPr/>
        </p:nvSpPr>
        <p:spPr>
          <a:xfrm>
            <a:off x="4874968" y="3494966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21" name="Oval 820"/>
          <p:cNvSpPr/>
          <p:nvPr/>
        </p:nvSpPr>
        <p:spPr>
          <a:xfrm>
            <a:off x="5108332" y="3446551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22" name="Oval 821"/>
          <p:cNvSpPr/>
          <p:nvPr/>
        </p:nvSpPr>
        <p:spPr>
          <a:xfrm>
            <a:off x="5200406" y="3364363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23" name="Oval 822"/>
          <p:cNvSpPr/>
          <p:nvPr/>
        </p:nvSpPr>
        <p:spPr>
          <a:xfrm>
            <a:off x="5005938" y="3306258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24" name="Oval 823"/>
          <p:cNvSpPr/>
          <p:nvPr/>
        </p:nvSpPr>
        <p:spPr>
          <a:xfrm>
            <a:off x="4484444" y="3025114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25" name="Oval 824"/>
          <p:cNvSpPr/>
          <p:nvPr/>
        </p:nvSpPr>
        <p:spPr>
          <a:xfrm>
            <a:off x="4549697" y="2827426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26" name="Oval 825"/>
          <p:cNvSpPr/>
          <p:nvPr/>
        </p:nvSpPr>
        <p:spPr>
          <a:xfrm>
            <a:off x="4363168" y="3034795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27" name="Oval 826"/>
          <p:cNvSpPr/>
          <p:nvPr/>
        </p:nvSpPr>
        <p:spPr>
          <a:xfrm>
            <a:off x="4613675" y="3444274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28" name="Oval 827"/>
          <p:cNvSpPr/>
          <p:nvPr/>
        </p:nvSpPr>
        <p:spPr>
          <a:xfrm>
            <a:off x="4777817" y="3437816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29" name="Oval 828"/>
          <p:cNvSpPr/>
          <p:nvPr/>
        </p:nvSpPr>
        <p:spPr>
          <a:xfrm>
            <a:off x="4790037" y="3382687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30" name="Oval 829"/>
          <p:cNvSpPr/>
          <p:nvPr/>
        </p:nvSpPr>
        <p:spPr>
          <a:xfrm>
            <a:off x="5254860" y="3132430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31" name="Oval 830"/>
          <p:cNvSpPr/>
          <p:nvPr/>
        </p:nvSpPr>
        <p:spPr>
          <a:xfrm>
            <a:off x="5171999" y="3422897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32" name="Oval 831"/>
          <p:cNvSpPr/>
          <p:nvPr/>
        </p:nvSpPr>
        <p:spPr>
          <a:xfrm>
            <a:off x="5218514" y="3420945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33" name="Oval 832"/>
          <p:cNvSpPr/>
          <p:nvPr/>
        </p:nvSpPr>
        <p:spPr>
          <a:xfrm>
            <a:off x="4846394" y="3299343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34" name="Oval 833"/>
          <p:cNvSpPr/>
          <p:nvPr/>
        </p:nvSpPr>
        <p:spPr>
          <a:xfrm>
            <a:off x="4611130" y="2753851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35" name="Oval 834"/>
          <p:cNvSpPr/>
          <p:nvPr/>
        </p:nvSpPr>
        <p:spPr>
          <a:xfrm>
            <a:off x="4666063" y="2745668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36" name="Oval 835"/>
          <p:cNvSpPr/>
          <p:nvPr/>
        </p:nvSpPr>
        <p:spPr>
          <a:xfrm>
            <a:off x="4727331" y="3303948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37" name="Oval 836"/>
          <p:cNvSpPr/>
          <p:nvPr/>
        </p:nvSpPr>
        <p:spPr>
          <a:xfrm>
            <a:off x="4651297" y="3220445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38" name="Oval 837"/>
          <p:cNvSpPr/>
          <p:nvPr/>
        </p:nvSpPr>
        <p:spPr>
          <a:xfrm>
            <a:off x="4349505" y="3160957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39" name="Oval 838"/>
          <p:cNvSpPr/>
          <p:nvPr/>
        </p:nvSpPr>
        <p:spPr>
          <a:xfrm>
            <a:off x="4679562" y="2941927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40" name="Oval 839"/>
          <p:cNvSpPr/>
          <p:nvPr/>
        </p:nvSpPr>
        <p:spPr>
          <a:xfrm>
            <a:off x="5238192" y="3035071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41" name="Oval 840"/>
          <p:cNvSpPr/>
          <p:nvPr/>
        </p:nvSpPr>
        <p:spPr>
          <a:xfrm>
            <a:off x="4924825" y="3263671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42" name="Oval 841"/>
          <p:cNvSpPr/>
          <p:nvPr/>
        </p:nvSpPr>
        <p:spPr>
          <a:xfrm>
            <a:off x="4534616" y="3128253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43" name="Oval 842"/>
          <p:cNvSpPr/>
          <p:nvPr/>
        </p:nvSpPr>
        <p:spPr>
          <a:xfrm>
            <a:off x="4672100" y="3297052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16" name="TextBox 415"/>
          <p:cNvSpPr txBox="1"/>
          <p:nvPr/>
        </p:nvSpPr>
        <p:spPr bwMode="auto">
          <a:xfrm>
            <a:off x="3561091" y="1594642"/>
            <a:ext cx="2146742" cy="369332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rtlCol="0" anchorCtr="1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lang="en-US" b="0" dirty="0">
                <a:solidFill>
                  <a:srgbClr val="C00000"/>
                </a:solidFill>
              </a:rPr>
              <a:t>Maximize accuracy</a:t>
            </a:r>
          </a:p>
        </p:txBody>
      </p:sp>
    </p:spTree>
    <p:extLst>
      <p:ext uri="{BB962C8B-B14F-4D97-AF65-F5344CB8AC3E}">
        <p14:creationId xmlns:p14="http://schemas.microsoft.com/office/powerpoint/2010/main" val="8643769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Class imbalance (+ inappropriate loss function) can cause misleading results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Principles of training a CNN – Class balancing</a:t>
            </a:r>
          </a:p>
        </p:txBody>
      </p:sp>
      <p:sp>
        <p:nvSpPr>
          <p:cNvPr id="229" name="Rectangle 228"/>
          <p:cNvSpPr/>
          <p:nvPr/>
        </p:nvSpPr>
        <p:spPr>
          <a:xfrm>
            <a:off x="3378121" y="1981756"/>
            <a:ext cx="2641599" cy="254786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231" name="Straight Connector 230"/>
          <p:cNvCxnSpPr>
            <a:stCxn id="229" idx="1"/>
            <a:endCxn id="229" idx="3"/>
          </p:cNvCxnSpPr>
          <p:nvPr/>
        </p:nvCxnSpPr>
        <p:spPr>
          <a:xfrm>
            <a:off x="3378121" y="3255689"/>
            <a:ext cx="2641599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Oval 207"/>
          <p:cNvSpPr/>
          <p:nvPr/>
        </p:nvSpPr>
        <p:spPr>
          <a:xfrm>
            <a:off x="3757056" y="2330450"/>
            <a:ext cx="1924050" cy="1873250"/>
          </a:xfrm>
          <a:prstGeom prst="ellipse">
            <a:avLst/>
          </a:prstGeom>
          <a:solidFill>
            <a:srgbClr val="548235">
              <a:alpha val="16863"/>
            </a:srgb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633" name="Straight Connector 632"/>
          <p:cNvCxnSpPr/>
          <p:nvPr/>
        </p:nvCxnSpPr>
        <p:spPr>
          <a:xfrm>
            <a:off x="4747968" y="1963974"/>
            <a:ext cx="0" cy="254786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4" name="Oval 633"/>
          <p:cNvSpPr/>
          <p:nvPr/>
        </p:nvSpPr>
        <p:spPr>
          <a:xfrm>
            <a:off x="4571756" y="2886118"/>
            <a:ext cx="52388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35" name="Oval 634"/>
          <p:cNvSpPr/>
          <p:nvPr/>
        </p:nvSpPr>
        <p:spPr>
          <a:xfrm>
            <a:off x="4628906" y="2975018"/>
            <a:ext cx="52388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36" name="Oval 635"/>
          <p:cNvSpPr/>
          <p:nvPr/>
        </p:nvSpPr>
        <p:spPr>
          <a:xfrm>
            <a:off x="4540006" y="2975018"/>
            <a:ext cx="52388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37" name="Oval 636"/>
          <p:cNvSpPr/>
          <p:nvPr/>
        </p:nvSpPr>
        <p:spPr>
          <a:xfrm>
            <a:off x="4724156" y="2975018"/>
            <a:ext cx="52388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38" name="Oval 637"/>
          <p:cNvSpPr/>
          <p:nvPr/>
        </p:nvSpPr>
        <p:spPr>
          <a:xfrm>
            <a:off x="4603506" y="3038518"/>
            <a:ext cx="52388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39" name="Oval 638"/>
          <p:cNvSpPr/>
          <p:nvPr/>
        </p:nvSpPr>
        <p:spPr>
          <a:xfrm>
            <a:off x="4813056" y="3025818"/>
            <a:ext cx="52388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40" name="Oval 639"/>
          <p:cNvSpPr/>
          <p:nvPr/>
        </p:nvSpPr>
        <p:spPr>
          <a:xfrm>
            <a:off x="4724156" y="2860718"/>
            <a:ext cx="52388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41" name="Oval 640"/>
          <p:cNvSpPr/>
          <p:nvPr/>
        </p:nvSpPr>
        <p:spPr>
          <a:xfrm>
            <a:off x="4654306" y="2784518"/>
            <a:ext cx="52388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42" name="Oval 641"/>
          <p:cNvSpPr/>
          <p:nvPr/>
        </p:nvSpPr>
        <p:spPr>
          <a:xfrm>
            <a:off x="4933706" y="3121068"/>
            <a:ext cx="52388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43" name="Oval 642"/>
          <p:cNvSpPr/>
          <p:nvPr/>
        </p:nvSpPr>
        <p:spPr>
          <a:xfrm>
            <a:off x="4882906" y="3184568"/>
            <a:ext cx="52388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44" name="Oval 643"/>
          <p:cNvSpPr/>
          <p:nvPr/>
        </p:nvSpPr>
        <p:spPr>
          <a:xfrm>
            <a:off x="4794006" y="3184568"/>
            <a:ext cx="52388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45" name="Oval 644"/>
          <p:cNvSpPr/>
          <p:nvPr/>
        </p:nvSpPr>
        <p:spPr>
          <a:xfrm>
            <a:off x="4978156" y="3184568"/>
            <a:ext cx="52388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46" name="Oval 645"/>
          <p:cNvSpPr/>
          <p:nvPr/>
        </p:nvSpPr>
        <p:spPr>
          <a:xfrm>
            <a:off x="4857506" y="3248068"/>
            <a:ext cx="52388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47" name="Oval 646"/>
          <p:cNvSpPr/>
          <p:nvPr/>
        </p:nvSpPr>
        <p:spPr>
          <a:xfrm>
            <a:off x="4971806" y="3292518"/>
            <a:ext cx="52388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48" name="Oval 647"/>
          <p:cNvSpPr/>
          <p:nvPr/>
        </p:nvSpPr>
        <p:spPr>
          <a:xfrm>
            <a:off x="5067056" y="3235368"/>
            <a:ext cx="52388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49" name="Oval 648"/>
          <p:cNvSpPr/>
          <p:nvPr/>
        </p:nvSpPr>
        <p:spPr>
          <a:xfrm>
            <a:off x="5022606" y="3114718"/>
            <a:ext cx="52388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50" name="Oval 649"/>
          <p:cNvSpPr/>
          <p:nvPr/>
        </p:nvSpPr>
        <p:spPr>
          <a:xfrm>
            <a:off x="4908306" y="2994068"/>
            <a:ext cx="52388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51" name="Oval 650"/>
          <p:cNvSpPr/>
          <p:nvPr/>
        </p:nvSpPr>
        <p:spPr>
          <a:xfrm>
            <a:off x="4432056" y="3038518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52" name="Oval 651"/>
          <p:cNvSpPr/>
          <p:nvPr/>
        </p:nvSpPr>
        <p:spPr>
          <a:xfrm>
            <a:off x="4540006" y="3063918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53" name="Oval 652"/>
          <p:cNvSpPr/>
          <p:nvPr/>
        </p:nvSpPr>
        <p:spPr>
          <a:xfrm>
            <a:off x="4489206" y="3127418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54" name="Oval 653"/>
          <p:cNvSpPr/>
          <p:nvPr/>
        </p:nvSpPr>
        <p:spPr>
          <a:xfrm>
            <a:off x="4400306" y="3127418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55" name="Oval 654"/>
          <p:cNvSpPr/>
          <p:nvPr/>
        </p:nvSpPr>
        <p:spPr>
          <a:xfrm>
            <a:off x="4584456" y="3127418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56" name="Oval 655"/>
          <p:cNvSpPr/>
          <p:nvPr/>
        </p:nvSpPr>
        <p:spPr>
          <a:xfrm>
            <a:off x="4463806" y="3190918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57" name="Oval 656"/>
          <p:cNvSpPr/>
          <p:nvPr/>
        </p:nvSpPr>
        <p:spPr>
          <a:xfrm>
            <a:off x="4578106" y="3235368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58" name="Oval 657"/>
          <p:cNvSpPr/>
          <p:nvPr/>
        </p:nvSpPr>
        <p:spPr>
          <a:xfrm>
            <a:off x="4686850" y="3157261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59" name="Oval 658"/>
          <p:cNvSpPr/>
          <p:nvPr/>
        </p:nvSpPr>
        <p:spPr>
          <a:xfrm>
            <a:off x="4584456" y="3013118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60" name="Oval 659"/>
          <p:cNvSpPr/>
          <p:nvPr/>
        </p:nvSpPr>
        <p:spPr>
          <a:xfrm>
            <a:off x="4514606" y="2936918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61" name="Oval 660"/>
          <p:cNvSpPr/>
          <p:nvPr/>
        </p:nvSpPr>
        <p:spPr>
          <a:xfrm>
            <a:off x="4584456" y="3190918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62" name="Oval 661"/>
          <p:cNvSpPr/>
          <p:nvPr/>
        </p:nvSpPr>
        <p:spPr>
          <a:xfrm>
            <a:off x="4686056" y="3248068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63" name="Oval 662"/>
          <p:cNvSpPr/>
          <p:nvPr/>
        </p:nvSpPr>
        <p:spPr>
          <a:xfrm>
            <a:off x="4794006" y="3273468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64" name="Oval 663"/>
          <p:cNvSpPr/>
          <p:nvPr/>
        </p:nvSpPr>
        <p:spPr>
          <a:xfrm>
            <a:off x="4743206" y="3336968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65" name="Oval 664"/>
          <p:cNvSpPr/>
          <p:nvPr/>
        </p:nvSpPr>
        <p:spPr>
          <a:xfrm>
            <a:off x="4654306" y="3336968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66" name="Oval 665"/>
          <p:cNvSpPr/>
          <p:nvPr/>
        </p:nvSpPr>
        <p:spPr>
          <a:xfrm>
            <a:off x="4838456" y="3336968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67" name="Oval 666"/>
          <p:cNvSpPr/>
          <p:nvPr/>
        </p:nvSpPr>
        <p:spPr>
          <a:xfrm>
            <a:off x="4717806" y="3400468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68" name="Oval 667"/>
          <p:cNvSpPr/>
          <p:nvPr/>
        </p:nvSpPr>
        <p:spPr>
          <a:xfrm>
            <a:off x="4832106" y="3444918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69" name="Oval 668"/>
          <p:cNvSpPr/>
          <p:nvPr/>
        </p:nvSpPr>
        <p:spPr>
          <a:xfrm>
            <a:off x="4927356" y="3387768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70" name="Oval 669"/>
          <p:cNvSpPr/>
          <p:nvPr/>
        </p:nvSpPr>
        <p:spPr>
          <a:xfrm>
            <a:off x="4882906" y="3267118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71" name="Oval 670"/>
          <p:cNvSpPr/>
          <p:nvPr/>
        </p:nvSpPr>
        <p:spPr>
          <a:xfrm>
            <a:off x="4838456" y="3146468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72" name="Oval 671"/>
          <p:cNvSpPr/>
          <p:nvPr/>
        </p:nvSpPr>
        <p:spPr>
          <a:xfrm>
            <a:off x="4753525" y="3095668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73" name="Oval 672"/>
          <p:cNvSpPr/>
          <p:nvPr/>
        </p:nvSpPr>
        <p:spPr>
          <a:xfrm>
            <a:off x="4838456" y="3400468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74" name="Oval 673"/>
          <p:cNvSpPr/>
          <p:nvPr/>
        </p:nvSpPr>
        <p:spPr>
          <a:xfrm>
            <a:off x="4721774" y="3196359"/>
            <a:ext cx="52388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75" name="Oval 674"/>
          <p:cNvSpPr/>
          <p:nvPr/>
        </p:nvSpPr>
        <p:spPr>
          <a:xfrm>
            <a:off x="4634462" y="3146467"/>
            <a:ext cx="52388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76" name="Oval 675"/>
          <p:cNvSpPr/>
          <p:nvPr/>
        </p:nvSpPr>
        <p:spPr>
          <a:xfrm>
            <a:off x="4564296" y="2755624"/>
            <a:ext cx="52388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77" name="Oval 676"/>
          <p:cNvSpPr/>
          <p:nvPr/>
        </p:nvSpPr>
        <p:spPr>
          <a:xfrm>
            <a:off x="4885287" y="2879133"/>
            <a:ext cx="52388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78" name="Oval 677"/>
          <p:cNvSpPr/>
          <p:nvPr/>
        </p:nvSpPr>
        <p:spPr>
          <a:xfrm>
            <a:off x="5014668" y="2870718"/>
            <a:ext cx="52388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79" name="Oval 678"/>
          <p:cNvSpPr/>
          <p:nvPr/>
        </p:nvSpPr>
        <p:spPr>
          <a:xfrm>
            <a:off x="4786862" y="2756577"/>
            <a:ext cx="52388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80" name="Oval 679"/>
          <p:cNvSpPr/>
          <p:nvPr/>
        </p:nvSpPr>
        <p:spPr>
          <a:xfrm>
            <a:off x="5082138" y="3041058"/>
            <a:ext cx="52388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81" name="Oval 680"/>
          <p:cNvSpPr/>
          <p:nvPr/>
        </p:nvSpPr>
        <p:spPr>
          <a:xfrm>
            <a:off x="5038482" y="3177739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82" name="Oval 681"/>
          <p:cNvSpPr/>
          <p:nvPr/>
        </p:nvSpPr>
        <p:spPr>
          <a:xfrm>
            <a:off x="4919418" y="3173499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83" name="Oval 682"/>
          <p:cNvSpPr/>
          <p:nvPr/>
        </p:nvSpPr>
        <p:spPr>
          <a:xfrm>
            <a:off x="5114682" y="3230765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84" name="Oval 683"/>
          <p:cNvSpPr/>
          <p:nvPr/>
        </p:nvSpPr>
        <p:spPr>
          <a:xfrm>
            <a:off x="5108332" y="3338715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85" name="Oval 684"/>
          <p:cNvSpPr/>
          <p:nvPr/>
        </p:nvSpPr>
        <p:spPr>
          <a:xfrm>
            <a:off x="5203582" y="3281565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86" name="Oval 685"/>
          <p:cNvSpPr/>
          <p:nvPr/>
        </p:nvSpPr>
        <p:spPr>
          <a:xfrm>
            <a:off x="5114682" y="3294265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87" name="Oval 686"/>
          <p:cNvSpPr/>
          <p:nvPr/>
        </p:nvSpPr>
        <p:spPr>
          <a:xfrm>
            <a:off x="4413006" y="2797059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88" name="Oval 687"/>
          <p:cNvSpPr/>
          <p:nvPr/>
        </p:nvSpPr>
        <p:spPr>
          <a:xfrm>
            <a:off x="4324106" y="2797059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89" name="Oval 688"/>
          <p:cNvSpPr/>
          <p:nvPr/>
        </p:nvSpPr>
        <p:spPr>
          <a:xfrm>
            <a:off x="4508256" y="2797059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90" name="Oval 689"/>
          <p:cNvSpPr/>
          <p:nvPr/>
        </p:nvSpPr>
        <p:spPr>
          <a:xfrm>
            <a:off x="4387606" y="2860559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91" name="Oval 690"/>
          <p:cNvSpPr/>
          <p:nvPr/>
        </p:nvSpPr>
        <p:spPr>
          <a:xfrm>
            <a:off x="4429675" y="2980099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92" name="Oval 691"/>
          <p:cNvSpPr/>
          <p:nvPr/>
        </p:nvSpPr>
        <p:spPr>
          <a:xfrm>
            <a:off x="4597156" y="2847859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93" name="Oval 692"/>
          <p:cNvSpPr/>
          <p:nvPr/>
        </p:nvSpPr>
        <p:spPr>
          <a:xfrm>
            <a:off x="4508256" y="2860559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94" name="Oval 693"/>
          <p:cNvSpPr/>
          <p:nvPr/>
        </p:nvSpPr>
        <p:spPr>
          <a:xfrm>
            <a:off x="4191549" y="2898817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95" name="Oval 694"/>
          <p:cNvSpPr/>
          <p:nvPr/>
        </p:nvSpPr>
        <p:spPr>
          <a:xfrm>
            <a:off x="4102649" y="2898817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96" name="Oval 695"/>
          <p:cNvSpPr/>
          <p:nvPr/>
        </p:nvSpPr>
        <p:spPr>
          <a:xfrm>
            <a:off x="4286799" y="2898817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97" name="Oval 696"/>
          <p:cNvSpPr/>
          <p:nvPr/>
        </p:nvSpPr>
        <p:spPr>
          <a:xfrm>
            <a:off x="4166149" y="2962317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98" name="Oval 697"/>
          <p:cNvSpPr/>
          <p:nvPr/>
        </p:nvSpPr>
        <p:spPr>
          <a:xfrm>
            <a:off x="4280449" y="3006767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99" name="Oval 698"/>
          <p:cNvSpPr/>
          <p:nvPr/>
        </p:nvSpPr>
        <p:spPr>
          <a:xfrm>
            <a:off x="4375699" y="2949617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00" name="Oval 699"/>
          <p:cNvSpPr/>
          <p:nvPr/>
        </p:nvSpPr>
        <p:spPr>
          <a:xfrm>
            <a:off x="4286799" y="2962317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01" name="Oval 700"/>
          <p:cNvSpPr/>
          <p:nvPr/>
        </p:nvSpPr>
        <p:spPr>
          <a:xfrm>
            <a:off x="4129637" y="3060742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02" name="Oval 701"/>
          <p:cNvSpPr/>
          <p:nvPr/>
        </p:nvSpPr>
        <p:spPr>
          <a:xfrm>
            <a:off x="4040737" y="3060742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03" name="Oval 702"/>
          <p:cNvSpPr/>
          <p:nvPr/>
        </p:nvSpPr>
        <p:spPr>
          <a:xfrm>
            <a:off x="4224887" y="3060742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04" name="Oval 703"/>
          <p:cNvSpPr/>
          <p:nvPr/>
        </p:nvSpPr>
        <p:spPr>
          <a:xfrm>
            <a:off x="4104237" y="3124242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05" name="Oval 704"/>
          <p:cNvSpPr/>
          <p:nvPr/>
        </p:nvSpPr>
        <p:spPr>
          <a:xfrm>
            <a:off x="4218537" y="3168692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06" name="Oval 705"/>
          <p:cNvSpPr/>
          <p:nvPr/>
        </p:nvSpPr>
        <p:spPr>
          <a:xfrm>
            <a:off x="4313787" y="3111542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07" name="Oval 706"/>
          <p:cNvSpPr/>
          <p:nvPr/>
        </p:nvSpPr>
        <p:spPr>
          <a:xfrm>
            <a:off x="4224887" y="3124242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08" name="Oval 707"/>
          <p:cNvSpPr/>
          <p:nvPr/>
        </p:nvSpPr>
        <p:spPr>
          <a:xfrm>
            <a:off x="4395543" y="3292518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09" name="Oval 708"/>
          <p:cNvSpPr/>
          <p:nvPr/>
        </p:nvSpPr>
        <p:spPr>
          <a:xfrm>
            <a:off x="4306643" y="3292518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10" name="Oval 709"/>
          <p:cNvSpPr/>
          <p:nvPr/>
        </p:nvSpPr>
        <p:spPr>
          <a:xfrm>
            <a:off x="4490793" y="3292518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11" name="Oval 710"/>
          <p:cNvSpPr/>
          <p:nvPr/>
        </p:nvSpPr>
        <p:spPr>
          <a:xfrm>
            <a:off x="4370143" y="3356018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12" name="Oval 711"/>
          <p:cNvSpPr/>
          <p:nvPr/>
        </p:nvSpPr>
        <p:spPr>
          <a:xfrm>
            <a:off x="4484443" y="3400468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13" name="Oval 712"/>
          <p:cNvSpPr/>
          <p:nvPr/>
        </p:nvSpPr>
        <p:spPr>
          <a:xfrm>
            <a:off x="4579693" y="3343318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14" name="Oval 713"/>
          <p:cNvSpPr/>
          <p:nvPr/>
        </p:nvSpPr>
        <p:spPr>
          <a:xfrm>
            <a:off x="4490793" y="3356018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15" name="Oval 714"/>
          <p:cNvSpPr/>
          <p:nvPr/>
        </p:nvSpPr>
        <p:spPr>
          <a:xfrm>
            <a:off x="4769400" y="3543977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16" name="Oval 715"/>
          <p:cNvSpPr/>
          <p:nvPr/>
        </p:nvSpPr>
        <p:spPr>
          <a:xfrm>
            <a:off x="4680500" y="3543977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17" name="Oval 716"/>
          <p:cNvSpPr/>
          <p:nvPr/>
        </p:nvSpPr>
        <p:spPr>
          <a:xfrm>
            <a:off x="4864650" y="3543977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18" name="Oval 717"/>
          <p:cNvSpPr/>
          <p:nvPr/>
        </p:nvSpPr>
        <p:spPr>
          <a:xfrm>
            <a:off x="4744000" y="3607477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19" name="Oval 718"/>
          <p:cNvSpPr/>
          <p:nvPr/>
        </p:nvSpPr>
        <p:spPr>
          <a:xfrm>
            <a:off x="4858300" y="3651927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20" name="Oval 719"/>
          <p:cNvSpPr/>
          <p:nvPr/>
        </p:nvSpPr>
        <p:spPr>
          <a:xfrm>
            <a:off x="4953550" y="3594777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21" name="Oval 720"/>
          <p:cNvSpPr/>
          <p:nvPr/>
        </p:nvSpPr>
        <p:spPr>
          <a:xfrm>
            <a:off x="4864650" y="3607477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22" name="Oval 721"/>
          <p:cNvSpPr/>
          <p:nvPr/>
        </p:nvSpPr>
        <p:spPr>
          <a:xfrm>
            <a:off x="4455075" y="2583858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23" name="Oval 722"/>
          <p:cNvSpPr/>
          <p:nvPr/>
        </p:nvSpPr>
        <p:spPr>
          <a:xfrm>
            <a:off x="4366175" y="2583858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24" name="Oval 723"/>
          <p:cNvSpPr/>
          <p:nvPr/>
        </p:nvSpPr>
        <p:spPr>
          <a:xfrm>
            <a:off x="4550325" y="2583858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25" name="Oval 724"/>
          <p:cNvSpPr/>
          <p:nvPr/>
        </p:nvSpPr>
        <p:spPr>
          <a:xfrm>
            <a:off x="4429675" y="2647358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26" name="Oval 725"/>
          <p:cNvSpPr/>
          <p:nvPr/>
        </p:nvSpPr>
        <p:spPr>
          <a:xfrm>
            <a:off x="4543975" y="2691808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27" name="Oval 726"/>
          <p:cNvSpPr/>
          <p:nvPr/>
        </p:nvSpPr>
        <p:spPr>
          <a:xfrm>
            <a:off x="4639225" y="2634658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28" name="Oval 727"/>
          <p:cNvSpPr/>
          <p:nvPr/>
        </p:nvSpPr>
        <p:spPr>
          <a:xfrm>
            <a:off x="4550325" y="2647358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29" name="Oval 728"/>
          <p:cNvSpPr/>
          <p:nvPr/>
        </p:nvSpPr>
        <p:spPr>
          <a:xfrm>
            <a:off x="4165355" y="2664821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30" name="Oval 729"/>
          <p:cNvSpPr/>
          <p:nvPr/>
        </p:nvSpPr>
        <p:spPr>
          <a:xfrm>
            <a:off x="4076455" y="2664821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31" name="Oval 730"/>
          <p:cNvSpPr/>
          <p:nvPr/>
        </p:nvSpPr>
        <p:spPr>
          <a:xfrm>
            <a:off x="4260605" y="2664821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32" name="Oval 731"/>
          <p:cNvSpPr/>
          <p:nvPr/>
        </p:nvSpPr>
        <p:spPr>
          <a:xfrm>
            <a:off x="4139955" y="2728321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33" name="Oval 732"/>
          <p:cNvSpPr/>
          <p:nvPr/>
        </p:nvSpPr>
        <p:spPr>
          <a:xfrm>
            <a:off x="4254255" y="2772771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34" name="Oval 733"/>
          <p:cNvSpPr/>
          <p:nvPr/>
        </p:nvSpPr>
        <p:spPr>
          <a:xfrm>
            <a:off x="4349505" y="2715621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35" name="Oval 734"/>
          <p:cNvSpPr/>
          <p:nvPr/>
        </p:nvSpPr>
        <p:spPr>
          <a:xfrm>
            <a:off x="4260605" y="2728321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36" name="Oval 735"/>
          <p:cNvSpPr/>
          <p:nvPr/>
        </p:nvSpPr>
        <p:spPr>
          <a:xfrm>
            <a:off x="4466981" y="3479364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37" name="Oval 736"/>
          <p:cNvSpPr/>
          <p:nvPr/>
        </p:nvSpPr>
        <p:spPr>
          <a:xfrm>
            <a:off x="4581281" y="3523814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38" name="Oval 737"/>
          <p:cNvSpPr/>
          <p:nvPr/>
        </p:nvSpPr>
        <p:spPr>
          <a:xfrm>
            <a:off x="4676531" y="3466664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39" name="Oval 738"/>
          <p:cNvSpPr/>
          <p:nvPr/>
        </p:nvSpPr>
        <p:spPr>
          <a:xfrm>
            <a:off x="4587631" y="3479364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40" name="Oval 739"/>
          <p:cNvSpPr/>
          <p:nvPr/>
        </p:nvSpPr>
        <p:spPr>
          <a:xfrm>
            <a:off x="4518575" y="3622873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41" name="Oval 740"/>
          <p:cNvSpPr/>
          <p:nvPr/>
        </p:nvSpPr>
        <p:spPr>
          <a:xfrm>
            <a:off x="4429675" y="3622873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42" name="Oval 741"/>
          <p:cNvSpPr/>
          <p:nvPr/>
        </p:nvSpPr>
        <p:spPr>
          <a:xfrm>
            <a:off x="4613825" y="3622873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43" name="Oval 742"/>
          <p:cNvSpPr/>
          <p:nvPr/>
        </p:nvSpPr>
        <p:spPr>
          <a:xfrm>
            <a:off x="4493175" y="3686373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44" name="Oval 743"/>
          <p:cNvSpPr/>
          <p:nvPr/>
        </p:nvSpPr>
        <p:spPr>
          <a:xfrm>
            <a:off x="4607475" y="3730823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45" name="Oval 744"/>
          <p:cNvSpPr/>
          <p:nvPr/>
        </p:nvSpPr>
        <p:spPr>
          <a:xfrm>
            <a:off x="4702725" y="3673673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46" name="Oval 745"/>
          <p:cNvSpPr/>
          <p:nvPr/>
        </p:nvSpPr>
        <p:spPr>
          <a:xfrm>
            <a:off x="4613825" y="3686373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47" name="Oval 746"/>
          <p:cNvSpPr/>
          <p:nvPr/>
        </p:nvSpPr>
        <p:spPr>
          <a:xfrm>
            <a:off x="5043244" y="3354749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48" name="Oval 747"/>
          <p:cNvSpPr/>
          <p:nvPr/>
        </p:nvSpPr>
        <p:spPr>
          <a:xfrm>
            <a:off x="5157544" y="3399199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49" name="Oval 748"/>
          <p:cNvSpPr/>
          <p:nvPr/>
        </p:nvSpPr>
        <p:spPr>
          <a:xfrm>
            <a:off x="5252794" y="3342049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50" name="Oval 749"/>
          <p:cNvSpPr/>
          <p:nvPr/>
        </p:nvSpPr>
        <p:spPr>
          <a:xfrm>
            <a:off x="5163894" y="3354749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51" name="Oval 750"/>
          <p:cNvSpPr/>
          <p:nvPr/>
        </p:nvSpPr>
        <p:spPr>
          <a:xfrm>
            <a:off x="5094838" y="3498258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52" name="Oval 751"/>
          <p:cNvSpPr/>
          <p:nvPr/>
        </p:nvSpPr>
        <p:spPr>
          <a:xfrm>
            <a:off x="5005938" y="3498258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53" name="Oval 752"/>
          <p:cNvSpPr/>
          <p:nvPr/>
        </p:nvSpPr>
        <p:spPr>
          <a:xfrm>
            <a:off x="5190088" y="3498258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54" name="Oval 753"/>
          <p:cNvSpPr/>
          <p:nvPr/>
        </p:nvSpPr>
        <p:spPr>
          <a:xfrm>
            <a:off x="5069438" y="3561758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55" name="Oval 754"/>
          <p:cNvSpPr/>
          <p:nvPr/>
        </p:nvSpPr>
        <p:spPr>
          <a:xfrm>
            <a:off x="5229776" y="3745265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56" name="Oval 755"/>
          <p:cNvSpPr/>
          <p:nvPr/>
        </p:nvSpPr>
        <p:spPr>
          <a:xfrm>
            <a:off x="5278988" y="3549058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57" name="Oval 756"/>
          <p:cNvSpPr/>
          <p:nvPr/>
        </p:nvSpPr>
        <p:spPr>
          <a:xfrm>
            <a:off x="5190088" y="3561758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58" name="Oval 757"/>
          <p:cNvSpPr/>
          <p:nvPr/>
        </p:nvSpPr>
        <p:spPr>
          <a:xfrm>
            <a:off x="4790831" y="3699073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59" name="Oval 758"/>
          <p:cNvSpPr/>
          <p:nvPr/>
        </p:nvSpPr>
        <p:spPr>
          <a:xfrm>
            <a:off x="4905131" y="3743523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60" name="Oval 759"/>
          <p:cNvSpPr/>
          <p:nvPr/>
        </p:nvSpPr>
        <p:spPr>
          <a:xfrm>
            <a:off x="5000381" y="3686373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61" name="Oval 760"/>
          <p:cNvSpPr/>
          <p:nvPr/>
        </p:nvSpPr>
        <p:spPr>
          <a:xfrm>
            <a:off x="4911481" y="3699073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62" name="Oval 761"/>
          <p:cNvSpPr/>
          <p:nvPr/>
        </p:nvSpPr>
        <p:spPr>
          <a:xfrm>
            <a:off x="4842425" y="3842582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63" name="Oval 762"/>
          <p:cNvSpPr/>
          <p:nvPr/>
        </p:nvSpPr>
        <p:spPr>
          <a:xfrm>
            <a:off x="4753525" y="3842582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64" name="Oval 763"/>
          <p:cNvSpPr/>
          <p:nvPr/>
        </p:nvSpPr>
        <p:spPr>
          <a:xfrm>
            <a:off x="4937675" y="3842582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65" name="Oval 764"/>
          <p:cNvSpPr/>
          <p:nvPr/>
        </p:nvSpPr>
        <p:spPr>
          <a:xfrm>
            <a:off x="4817025" y="3906082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66" name="Oval 765"/>
          <p:cNvSpPr/>
          <p:nvPr/>
        </p:nvSpPr>
        <p:spPr>
          <a:xfrm>
            <a:off x="4931325" y="3950532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67" name="Oval 766"/>
          <p:cNvSpPr/>
          <p:nvPr/>
        </p:nvSpPr>
        <p:spPr>
          <a:xfrm>
            <a:off x="5026575" y="3893382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68" name="Oval 767"/>
          <p:cNvSpPr/>
          <p:nvPr/>
        </p:nvSpPr>
        <p:spPr>
          <a:xfrm>
            <a:off x="5004350" y="3427925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69" name="Oval 768"/>
          <p:cNvSpPr/>
          <p:nvPr/>
        </p:nvSpPr>
        <p:spPr>
          <a:xfrm>
            <a:off x="4312200" y="3515560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70" name="Oval 769"/>
          <p:cNvSpPr/>
          <p:nvPr/>
        </p:nvSpPr>
        <p:spPr>
          <a:xfrm>
            <a:off x="5358365" y="3355701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71" name="Oval 770"/>
          <p:cNvSpPr/>
          <p:nvPr/>
        </p:nvSpPr>
        <p:spPr>
          <a:xfrm>
            <a:off x="5119447" y="3768125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72" name="Oval 771"/>
          <p:cNvSpPr/>
          <p:nvPr/>
        </p:nvSpPr>
        <p:spPr>
          <a:xfrm>
            <a:off x="5407577" y="3416185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73" name="Oval 772"/>
          <p:cNvSpPr/>
          <p:nvPr/>
        </p:nvSpPr>
        <p:spPr>
          <a:xfrm>
            <a:off x="5318677" y="3428885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74" name="Oval 773"/>
          <p:cNvSpPr/>
          <p:nvPr/>
        </p:nvSpPr>
        <p:spPr>
          <a:xfrm>
            <a:off x="5344871" y="3572394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75" name="Oval 774"/>
          <p:cNvSpPr/>
          <p:nvPr/>
        </p:nvSpPr>
        <p:spPr>
          <a:xfrm>
            <a:off x="5315505" y="3849246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76" name="Oval 775"/>
          <p:cNvSpPr/>
          <p:nvPr/>
        </p:nvSpPr>
        <p:spPr>
          <a:xfrm>
            <a:off x="5433771" y="3623194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77" name="Oval 776"/>
          <p:cNvSpPr/>
          <p:nvPr/>
        </p:nvSpPr>
        <p:spPr>
          <a:xfrm>
            <a:off x="5344871" y="3635894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78" name="Oval 777"/>
          <p:cNvSpPr/>
          <p:nvPr/>
        </p:nvSpPr>
        <p:spPr>
          <a:xfrm>
            <a:off x="4682087" y="2845319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79" name="Oval 778"/>
          <p:cNvSpPr/>
          <p:nvPr/>
        </p:nvSpPr>
        <p:spPr>
          <a:xfrm>
            <a:off x="4529372" y="3166787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80" name="Oval 779"/>
          <p:cNvSpPr/>
          <p:nvPr/>
        </p:nvSpPr>
        <p:spPr>
          <a:xfrm>
            <a:off x="4717806" y="2740068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81" name="Oval 780"/>
          <p:cNvSpPr/>
          <p:nvPr/>
        </p:nvSpPr>
        <p:spPr>
          <a:xfrm>
            <a:off x="5012288" y="3057568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82" name="Oval 781"/>
          <p:cNvSpPr/>
          <p:nvPr/>
        </p:nvSpPr>
        <p:spPr>
          <a:xfrm>
            <a:off x="5231842" y="2934855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83" name="Oval 782"/>
          <p:cNvSpPr/>
          <p:nvPr/>
        </p:nvSpPr>
        <p:spPr>
          <a:xfrm>
            <a:off x="5185804" y="3052489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84" name="Oval 783"/>
          <p:cNvSpPr/>
          <p:nvPr/>
        </p:nvSpPr>
        <p:spPr>
          <a:xfrm>
            <a:off x="5281054" y="2995339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85" name="Oval 784"/>
          <p:cNvSpPr/>
          <p:nvPr/>
        </p:nvSpPr>
        <p:spPr>
          <a:xfrm>
            <a:off x="5192154" y="3008039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86" name="Oval 785"/>
          <p:cNvSpPr/>
          <p:nvPr/>
        </p:nvSpPr>
        <p:spPr>
          <a:xfrm>
            <a:off x="5218348" y="3151548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87" name="Oval 786"/>
          <p:cNvSpPr/>
          <p:nvPr/>
        </p:nvSpPr>
        <p:spPr>
          <a:xfrm>
            <a:off x="5258036" y="3398555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88" name="Oval 787"/>
          <p:cNvSpPr/>
          <p:nvPr/>
        </p:nvSpPr>
        <p:spPr>
          <a:xfrm>
            <a:off x="5307248" y="3202348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89" name="Oval 788"/>
          <p:cNvSpPr/>
          <p:nvPr/>
        </p:nvSpPr>
        <p:spPr>
          <a:xfrm>
            <a:off x="5218348" y="3215048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90" name="Oval 789"/>
          <p:cNvSpPr/>
          <p:nvPr/>
        </p:nvSpPr>
        <p:spPr>
          <a:xfrm>
            <a:off x="5386625" y="3008991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91" name="Oval 790"/>
          <p:cNvSpPr/>
          <p:nvPr/>
        </p:nvSpPr>
        <p:spPr>
          <a:xfrm>
            <a:off x="5435837" y="3069475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92" name="Oval 791"/>
          <p:cNvSpPr/>
          <p:nvPr/>
        </p:nvSpPr>
        <p:spPr>
          <a:xfrm>
            <a:off x="5346937" y="3082175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93" name="Oval 792"/>
          <p:cNvSpPr/>
          <p:nvPr/>
        </p:nvSpPr>
        <p:spPr>
          <a:xfrm>
            <a:off x="5373131" y="3225684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94" name="Oval 793"/>
          <p:cNvSpPr/>
          <p:nvPr/>
        </p:nvSpPr>
        <p:spPr>
          <a:xfrm>
            <a:off x="5343765" y="3502536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95" name="Oval 794"/>
          <p:cNvSpPr/>
          <p:nvPr/>
        </p:nvSpPr>
        <p:spPr>
          <a:xfrm>
            <a:off x="5462031" y="3276484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96" name="Oval 795"/>
          <p:cNvSpPr/>
          <p:nvPr/>
        </p:nvSpPr>
        <p:spPr>
          <a:xfrm>
            <a:off x="5373131" y="3289184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97" name="Oval 796"/>
          <p:cNvSpPr/>
          <p:nvPr/>
        </p:nvSpPr>
        <p:spPr>
          <a:xfrm>
            <a:off x="5088488" y="2845478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98" name="Oval 797"/>
          <p:cNvSpPr/>
          <p:nvPr/>
        </p:nvSpPr>
        <p:spPr>
          <a:xfrm>
            <a:off x="4945612" y="2944536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99" name="Oval 798"/>
          <p:cNvSpPr/>
          <p:nvPr/>
        </p:nvSpPr>
        <p:spPr>
          <a:xfrm>
            <a:off x="4830202" y="2944536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00" name="Oval 799"/>
          <p:cNvSpPr/>
          <p:nvPr/>
        </p:nvSpPr>
        <p:spPr>
          <a:xfrm>
            <a:off x="4386812" y="3067568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01" name="Oval 800"/>
          <p:cNvSpPr/>
          <p:nvPr/>
        </p:nvSpPr>
        <p:spPr>
          <a:xfrm>
            <a:off x="4297912" y="3067568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02" name="Oval 801"/>
          <p:cNvSpPr/>
          <p:nvPr/>
        </p:nvSpPr>
        <p:spPr>
          <a:xfrm>
            <a:off x="4482062" y="3067568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03" name="Oval 802"/>
          <p:cNvSpPr/>
          <p:nvPr/>
        </p:nvSpPr>
        <p:spPr>
          <a:xfrm>
            <a:off x="4442058" y="2917707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04" name="Oval 803"/>
          <p:cNvSpPr/>
          <p:nvPr/>
        </p:nvSpPr>
        <p:spPr>
          <a:xfrm>
            <a:off x="4413800" y="3185046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05" name="Oval 804"/>
          <p:cNvSpPr/>
          <p:nvPr/>
        </p:nvSpPr>
        <p:spPr>
          <a:xfrm>
            <a:off x="4482062" y="3131068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06" name="Oval 805"/>
          <p:cNvSpPr/>
          <p:nvPr/>
        </p:nvSpPr>
        <p:spPr>
          <a:xfrm>
            <a:off x="5121826" y="3132020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07" name="Oval 806"/>
          <p:cNvSpPr/>
          <p:nvPr/>
        </p:nvSpPr>
        <p:spPr>
          <a:xfrm>
            <a:off x="5281054" y="3258227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08" name="Oval 807"/>
          <p:cNvSpPr/>
          <p:nvPr/>
        </p:nvSpPr>
        <p:spPr>
          <a:xfrm>
            <a:off x="5048800" y="3281565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09" name="Oval 808"/>
          <p:cNvSpPr/>
          <p:nvPr/>
        </p:nvSpPr>
        <p:spPr>
          <a:xfrm>
            <a:off x="4890844" y="3325697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10" name="Oval 809"/>
          <p:cNvSpPr/>
          <p:nvPr/>
        </p:nvSpPr>
        <p:spPr>
          <a:xfrm>
            <a:off x="4953550" y="3360620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11" name="Oval 810"/>
          <p:cNvSpPr/>
          <p:nvPr/>
        </p:nvSpPr>
        <p:spPr>
          <a:xfrm>
            <a:off x="5075160" y="3394753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12" name="Oval 811"/>
          <p:cNvSpPr/>
          <p:nvPr/>
        </p:nvSpPr>
        <p:spPr>
          <a:xfrm>
            <a:off x="4621134" y="3276484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13" name="Oval 812"/>
          <p:cNvSpPr/>
          <p:nvPr/>
        </p:nvSpPr>
        <p:spPr>
          <a:xfrm>
            <a:off x="4506040" y="3246480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14" name="Oval 813"/>
          <p:cNvSpPr/>
          <p:nvPr/>
        </p:nvSpPr>
        <p:spPr>
          <a:xfrm>
            <a:off x="4453817" y="2736893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15" name="Oval 814"/>
          <p:cNvSpPr/>
          <p:nvPr/>
        </p:nvSpPr>
        <p:spPr>
          <a:xfrm>
            <a:off x="5305182" y="3303630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16" name="Oval 815"/>
          <p:cNvSpPr/>
          <p:nvPr/>
        </p:nvSpPr>
        <p:spPr>
          <a:xfrm>
            <a:off x="5141834" y="3168058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17" name="Oval 816"/>
          <p:cNvSpPr/>
          <p:nvPr/>
        </p:nvSpPr>
        <p:spPr>
          <a:xfrm>
            <a:off x="4613825" y="3389037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18" name="Oval 817"/>
          <p:cNvSpPr/>
          <p:nvPr/>
        </p:nvSpPr>
        <p:spPr>
          <a:xfrm>
            <a:off x="5239466" y="3094760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19" name="Oval 818"/>
          <p:cNvSpPr/>
          <p:nvPr/>
        </p:nvSpPr>
        <p:spPr>
          <a:xfrm>
            <a:off x="4937675" y="3463217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20" name="Oval 819"/>
          <p:cNvSpPr/>
          <p:nvPr/>
        </p:nvSpPr>
        <p:spPr>
          <a:xfrm>
            <a:off x="4874968" y="3494966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21" name="Oval 820"/>
          <p:cNvSpPr/>
          <p:nvPr/>
        </p:nvSpPr>
        <p:spPr>
          <a:xfrm>
            <a:off x="5108332" y="3446551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22" name="Oval 821"/>
          <p:cNvSpPr/>
          <p:nvPr/>
        </p:nvSpPr>
        <p:spPr>
          <a:xfrm>
            <a:off x="5200406" y="3364363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23" name="Oval 822"/>
          <p:cNvSpPr/>
          <p:nvPr/>
        </p:nvSpPr>
        <p:spPr>
          <a:xfrm>
            <a:off x="5005938" y="3306258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24" name="Oval 823"/>
          <p:cNvSpPr/>
          <p:nvPr/>
        </p:nvSpPr>
        <p:spPr>
          <a:xfrm>
            <a:off x="4484444" y="3025114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25" name="Oval 824"/>
          <p:cNvSpPr/>
          <p:nvPr/>
        </p:nvSpPr>
        <p:spPr>
          <a:xfrm>
            <a:off x="4549697" y="2827426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26" name="Oval 825"/>
          <p:cNvSpPr/>
          <p:nvPr/>
        </p:nvSpPr>
        <p:spPr>
          <a:xfrm>
            <a:off x="4363168" y="3034795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27" name="Oval 826"/>
          <p:cNvSpPr/>
          <p:nvPr/>
        </p:nvSpPr>
        <p:spPr>
          <a:xfrm>
            <a:off x="4613675" y="3444274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28" name="Oval 827"/>
          <p:cNvSpPr/>
          <p:nvPr/>
        </p:nvSpPr>
        <p:spPr>
          <a:xfrm>
            <a:off x="4777817" y="3437816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29" name="Oval 828"/>
          <p:cNvSpPr/>
          <p:nvPr/>
        </p:nvSpPr>
        <p:spPr>
          <a:xfrm>
            <a:off x="4790037" y="3382687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30" name="Oval 829"/>
          <p:cNvSpPr/>
          <p:nvPr/>
        </p:nvSpPr>
        <p:spPr>
          <a:xfrm>
            <a:off x="5254860" y="3132430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31" name="Oval 830"/>
          <p:cNvSpPr/>
          <p:nvPr/>
        </p:nvSpPr>
        <p:spPr>
          <a:xfrm>
            <a:off x="5171999" y="3422897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32" name="Oval 831"/>
          <p:cNvSpPr/>
          <p:nvPr/>
        </p:nvSpPr>
        <p:spPr>
          <a:xfrm>
            <a:off x="5218514" y="3420945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33" name="Oval 832"/>
          <p:cNvSpPr/>
          <p:nvPr/>
        </p:nvSpPr>
        <p:spPr>
          <a:xfrm>
            <a:off x="4846394" y="3299343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34" name="Oval 833"/>
          <p:cNvSpPr/>
          <p:nvPr/>
        </p:nvSpPr>
        <p:spPr>
          <a:xfrm>
            <a:off x="4611130" y="2753851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35" name="Oval 834"/>
          <p:cNvSpPr/>
          <p:nvPr/>
        </p:nvSpPr>
        <p:spPr>
          <a:xfrm>
            <a:off x="4666063" y="2745668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36" name="Oval 835"/>
          <p:cNvSpPr/>
          <p:nvPr/>
        </p:nvSpPr>
        <p:spPr>
          <a:xfrm>
            <a:off x="4727331" y="3303948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37" name="Oval 836"/>
          <p:cNvSpPr/>
          <p:nvPr/>
        </p:nvSpPr>
        <p:spPr>
          <a:xfrm>
            <a:off x="4651297" y="3220445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38" name="Oval 837"/>
          <p:cNvSpPr/>
          <p:nvPr/>
        </p:nvSpPr>
        <p:spPr>
          <a:xfrm>
            <a:off x="4349505" y="3160957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39" name="Oval 838"/>
          <p:cNvSpPr/>
          <p:nvPr/>
        </p:nvSpPr>
        <p:spPr>
          <a:xfrm>
            <a:off x="4679562" y="2941927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40" name="Oval 839"/>
          <p:cNvSpPr/>
          <p:nvPr/>
        </p:nvSpPr>
        <p:spPr>
          <a:xfrm>
            <a:off x="5238192" y="3035071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41" name="Oval 840"/>
          <p:cNvSpPr/>
          <p:nvPr/>
        </p:nvSpPr>
        <p:spPr>
          <a:xfrm>
            <a:off x="4924825" y="3263671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42" name="Oval 841"/>
          <p:cNvSpPr/>
          <p:nvPr/>
        </p:nvSpPr>
        <p:spPr>
          <a:xfrm>
            <a:off x="4534616" y="3128253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43" name="Oval 842"/>
          <p:cNvSpPr/>
          <p:nvPr/>
        </p:nvSpPr>
        <p:spPr>
          <a:xfrm>
            <a:off x="4672100" y="3297052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25" name="TextBox 524"/>
          <p:cNvSpPr txBox="1"/>
          <p:nvPr/>
        </p:nvSpPr>
        <p:spPr bwMode="auto">
          <a:xfrm>
            <a:off x="3561091" y="1594642"/>
            <a:ext cx="2146742" cy="369332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rtlCol="0" anchorCtr="1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lang="en-US" b="0" dirty="0">
                <a:solidFill>
                  <a:srgbClr val="C00000"/>
                </a:solidFill>
              </a:rPr>
              <a:t>Maximize accuracy</a:t>
            </a:r>
          </a:p>
        </p:txBody>
      </p:sp>
      <p:pic>
        <p:nvPicPr>
          <p:cNvPr id="9218" name="Picture 2" descr="Image result for thumbs up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282" r="11797"/>
          <a:stretch/>
        </p:blipFill>
        <p:spPr bwMode="auto">
          <a:xfrm>
            <a:off x="1834339" y="1836541"/>
            <a:ext cx="1726752" cy="1840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Oval Callout 6"/>
          <p:cNvSpPr/>
          <p:nvPr/>
        </p:nvSpPr>
        <p:spPr>
          <a:xfrm>
            <a:off x="716739" y="1859840"/>
            <a:ext cx="1117600" cy="519351"/>
          </a:xfrm>
          <a:prstGeom prst="wedgeEllipseCallout">
            <a:avLst>
              <a:gd name="adj1" fmla="val 60158"/>
              <a:gd name="adj2" fmla="val 38002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</a:pPr>
            <a:r>
              <a:rPr lang="en-US" sz="2000" dirty="0">
                <a:solidFill>
                  <a:prstClr val="black"/>
                </a:solidFill>
                <a:latin typeface="Calibri" panose="020F0502020204030204"/>
              </a:rPr>
              <a:t>Easy!</a:t>
            </a:r>
            <a:endParaRPr lang="en-US" sz="2400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0640892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Rectangle 605"/>
          <p:cNvSpPr/>
          <p:nvPr/>
        </p:nvSpPr>
        <p:spPr>
          <a:xfrm>
            <a:off x="6282381" y="1992625"/>
            <a:ext cx="2641599" cy="254786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Class imbalance (+ inappropriate loss function) can cause misleading results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Principles of training a CNN – Class balancing</a:t>
            </a:r>
          </a:p>
        </p:txBody>
      </p:sp>
      <p:sp>
        <p:nvSpPr>
          <p:cNvPr id="229" name="Rectangle 228"/>
          <p:cNvSpPr/>
          <p:nvPr/>
        </p:nvSpPr>
        <p:spPr>
          <a:xfrm>
            <a:off x="3378121" y="1981756"/>
            <a:ext cx="2641599" cy="254786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231" name="Straight Connector 230"/>
          <p:cNvCxnSpPr>
            <a:stCxn id="229" idx="1"/>
            <a:endCxn id="229" idx="3"/>
          </p:cNvCxnSpPr>
          <p:nvPr/>
        </p:nvCxnSpPr>
        <p:spPr>
          <a:xfrm>
            <a:off x="3378121" y="3255689"/>
            <a:ext cx="2641599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Oval 207"/>
          <p:cNvSpPr/>
          <p:nvPr/>
        </p:nvSpPr>
        <p:spPr>
          <a:xfrm>
            <a:off x="3757056" y="2330450"/>
            <a:ext cx="1924050" cy="1873250"/>
          </a:xfrm>
          <a:prstGeom prst="ellipse">
            <a:avLst/>
          </a:prstGeom>
          <a:solidFill>
            <a:srgbClr val="548235">
              <a:alpha val="16863"/>
            </a:srgb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418" name="Straight Connector 417"/>
          <p:cNvCxnSpPr/>
          <p:nvPr/>
        </p:nvCxnSpPr>
        <p:spPr>
          <a:xfrm>
            <a:off x="7622230" y="2004616"/>
            <a:ext cx="0" cy="254786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9" name="Straight Connector 418"/>
          <p:cNvCxnSpPr/>
          <p:nvPr/>
        </p:nvCxnSpPr>
        <p:spPr>
          <a:xfrm>
            <a:off x="6301430" y="3278549"/>
            <a:ext cx="2641599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0" name="Oval 419"/>
          <p:cNvSpPr/>
          <p:nvPr/>
        </p:nvSpPr>
        <p:spPr>
          <a:xfrm>
            <a:off x="7446018" y="2926760"/>
            <a:ext cx="52388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21" name="Oval 420"/>
          <p:cNvSpPr/>
          <p:nvPr/>
        </p:nvSpPr>
        <p:spPr>
          <a:xfrm>
            <a:off x="7503168" y="3015660"/>
            <a:ext cx="52388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22" name="Oval 421"/>
          <p:cNvSpPr/>
          <p:nvPr/>
        </p:nvSpPr>
        <p:spPr>
          <a:xfrm>
            <a:off x="7414268" y="3015660"/>
            <a:ext cx="52388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23" name="Oval 422"/>
          <p:cNvSpPr/>
          <p:nvPr/>
        </p:nvSpPr>
        <p:spPr>
          <a:xfrm>
            <a:off x="7598418" y="3015660"/>
            <a:ext cx="52388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24" name="Oval 423"/>
          <p:cNvSpPr/>
          <p:nvPr/>
        </p:nvSpPr>
        <p:spPr>
          <a:xfrm>
            <a:off x="7477768" y="3079160"/>
            <a:ext cx="52388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25" name="Oval 424"/>
          <p:cNvSpPr/>
          <p:nvPr/>
        </p:nvSpPr>
        <p:spPr>
          <a:xfrm>
            <a:off x="7687318" y="3066460"/>
            <a:ext cx="52388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26" name="Oval 425"/>
          <p:cNvSpPr/>
          <p:nvPr/>
        </p:nvSpPr>
        <p:spPr>
          <a:xfrm>
            <a:off x="7598418" y="2901360"/>
            <a:ext cx="52388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27" name="Oval 426"/>
          <p:cNvSpPr/>
          <p:nvPr/>
        </p:nvSpPr>
        <p:spPr>
          <a:xfrm>
            <a:off x="7528568" y="2825160"/>
            <a:ext cx="52388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28" name="Oval 427"/>
          <p:cNvSpPr/>
          <p:nvPr/>
        </p:nvSpPr>
        <p:spPr>
          <a:xfrm>
            <a:off x="7807968" y="3161710"/>
            <a:ext cx="52388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29" name="Oval 428"/>
          <p:cNvSpPr/>
          <p:nvPr/>
        </p:nvSpPr>
        <p:spPr>
          <a:xfrm>
            <a:off x="7757168" y="3225210"/>
            <a:ext cx="52388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30" name="Oval 429"/>
          <p:cNvSpPr/>
          <p:nvPr/>
        </p:nvSpPr>
        <p:spPr>
          <a:xfrm>
            <a:off x="7668268" y="3225210"/>
            <a:ext cx="52388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31" name="Oval 430"/>
          <p:cNvSpPr/>
          <p:nvPr/>
        </p:nvSpPr>
        <p:spPr>
          <a:xfrm>
            <a:off x="7852418" y="3225210"/>
            <a:ext cx="52388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32" name="Oval 431"/>
          <p:cNvSpPr/>
          <p:nvPr/>
        </p:nvSpPr>
        <p:spPr>
          <a:xfrm>
            <a:off x="7731768" y="3288710"/>
            <a:ext cx="52388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33" name="Oval 432"/>
          <p:cNvSpPr/>
          <p:nvPr/>
        </p:nvSpPr>
        <p:spPr>
          <a:xfrm>
            <a:off x="7846068" y="3333160"/>
            <a:ext cx="52388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34" name="Oval 433"/>
          <p:cNvSpPr/>
          <p:nvPr/>
        </p:nvSpPr>
        <p:spPr>
          <a:xfrm>
            <a:off x="7941318" y="3276010"/>
            <a:ext cx="52388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35" name="Oval 434"/>
          <p:cNvSpPr/>
          <p:nvPr/>
        </p:nvSpPr>
        <p:spPr>
          <a:xfrm>
            <a:off x="7896868" y="3155360"/>
            <a:ext cx="52388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36" name="Oval 435"/>
          <p:cNvSpPr/>
          <p:nvPr/>
        </p:nvSpPr>
        <p:spPr>
          <a:xfrm>
            <a:off x="7782568" y="3034710"/>
            <a:ext cx="52388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38" name="Oval 437"/>
          <p:cNvSpPr/>
          <p:nvPr/>
        </p:nvSpPr>
        <p:spPr>
          <a:xfrm>
            <a:off x="7414268" y="3104560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42" name="Oval 441"/>
          <p:cNvSpPr/>
          <p:nvPr/>
        </p:nvSpPr>
        <p:spPr>
          <a:xfrm>
            <a:off x="7338068" y="3231560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44" name="Oval 443"/>
          <p:cNvSpPr/>
          <p:nvPr/>
        </p:nvSpPr>
        <p:spPr>
          <a:xfrm>
            <a:off x="7561112" y="3197903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46" name="Oval 445"/>
          <p:cNvSpPr/>
          <p:nvPr/>
        </p:nvSpPr>
        <p:spPr>
          <a:xfrm>
            <a:off x="7388868" y="2977560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54" name="Oval 453"/>
          <p:cNvSpPr/>
          <p:nvPr/>
        </p:nvSpPr>
        <p:spPr>
          <a:xfrm>
            <a:off x="7706368" y="3485560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56" name="Oval 455"/>
          <p:cNvSpPr/>
          <p:nvPr/>
        </p:nvSpPr>
        <p:spPr>
          <a:xfrm>
            <a:off x="7757168" y="3307760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58" name="Oval 457"/>
          <p:cNvSpPr/>
          <p:nvPr/>
        </p:nvSpPr>
        <p:spPr>
          <a:xfrm>
            <a:off x="7627787" y="3136310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60" name="Oval 459"/>
          <p:cNvSpPr/>
          <p:nvPr/>
        </p:nvSpPr>
        <p:spPr>
          <a:xfrm>
            <a:off x="7596036" y="3237001"/>
            <a:ext cx="52388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61" name="Oval 460"/>
          <p:cNvSpPr/>
          <p:nvPr/>
        </p:nvSpPr>
        <p:spPr>
          <a:xfrm>
            <a:off x="7508724" y="3187109"/>
            <a:ext cx="52388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62" name="Oval 461"/>
          <p:cNvSpPr/>
          <p:nvPr/>
        </p:nvSpPr>
        <p:spPr>
          <a:xfrm>
            <a:off x="7438558" y="2796266"/>
            <a:ext cx="52388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63" name="Oval 462"/>
          <p:cNvSpPr/>
          <p:nvPr/>
        </p:nvSpPr>
        <p:spPr>
          <a:xfrm>
            <a:off x="7759549" y="2919775"/>
            <a:ext cx="52388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64" name="Oval 463"/>
          <p:cNvSpPr/>
          <p:nvPr/>
        </p:nvSpPr>
        <p:spPr>
          <a:xfrm>
            <a:off x="7888930" y="2911360"/>
            <a:ext cx="52388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65" name="Oval 464"/>
          <p:cNvSpPr/>
          <p:nvPr/>
        </p:nvSpPr>
        <p:spPr>
          <a:xfrm>
            <a:off x="7661124" y="2797219"/>
            <a:ext cx="52388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66" name="Oval 465"/>
          <p:cNvSpPr/>
          <p:nvPr/>
        </p:nvSpPr>
        <p:spPr>
          <a:xfrm>
            <a:off x="7956400" y="3081700"/>
            <a:ext cx="52388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67" name="Oval 466"/>
          <p:cNvSpPr/>
          <p:nvPr/>
        </p:nvSpPr>
        <p:spPr>
          <a:xfrm>
            <a:off x="7912744" y="3218381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69" name="Oval 468"/>
          <p:cNvSpPr/>
          <p:nvPr/>
        </p:nvSpPr>
        <p:spPr>
          <a:xfrm>
            <a:off x="7988944" y="3271407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74" name="Oval 473"/>
          <p:cNvSpPr/>
          <p:nvPr/>
        </p:nvSpPr>
        <p:spPr>
          <a:xfrm>
            <a:off x="7198368" y="2837701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75" name="Oval 474"/>
          <p:cNvSpPr/>
          <p:nvPr/>
        </p:nvSpPr>
        <p:spPr>
          <a:xfrm>
            <a:off x="7382518" y="2837701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76" name="Oval 475"/>
          <p:cNvSpPr/>
          <p:nvPr/>
        </p:nvSpPr>
        <p:spPr>
          <a:xfrm>
            <a:off x="7261868" y="2901201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81" name="Oval 480"/>
          <p:cNvSpPr/>
          <p:nvPr/>
        </p:nvSpPr>
        <p:spPr>
          <a:xfrm>
            <a:off x="6976911" y="2939459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83" name="Oval 482"/>
          <p:cNvSpPr/>
          <p:nvPr/>
        </p:nvSpPr>
        <p:spPr>
          <a:xfrm>
            <a:off x="7040411" y="3002959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85" name="Oval 484"/>
          <p:cNvSpPr/>
          <p:nvPr/>
        </p:nvSpPr>
        <p:spPr>
          <a:xfrm>
            <a:off x="7249961" y="2990259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88" name="Oval 487"/>
          <p:cNvSpPr/>
          <p:nvPr/>
        </p:nvSpPr>
        <p:spPr>
          <a:xfrm>
            <a:off x="6914999" y="3101384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89" name="Oval 488"/>
          <p:cNvSpPr/>
          <p:nvPr/>
        </p:nvSpPr>
        <p:spPr>
          <a:xfrm>
            <a:off x="7099149" y="3101384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91" name="Oval 490"/>
          <p:cNvSpPr/>
          <p:nvPr/>
        </p:nvSpPr>
        <p:spPr>
          <a:xfrm>
            <a:off x="7092799" y="3209334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95" name="Oval 494"/>
          <p:cNvSpPr/>
          <p:nvPr/>
        </p:nvSpPr>
        <p:spPr>
          <a:xfrm>
            <a:off x="7180905" y="3333160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98" name="Oval 497"/>
          <p:cNvSpPr/>
          <p:nvPr/>
        </p:nvSpPr>
        <p:spPr>
          <a:xfrm>
            <a:off x="7358705" y="3441110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99" name="Oval 498"/>
          <p:cNvSpPr/>
          <p:nvPr/>
        </p:nvSpPr>
        <p:spPr>
          <a:xfrm>
            <a:off x="7453955" y="3383960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03" name="Oval 502"/>
          <p:cNvSpPr/>
          <p:nvPr/>
        </p:nvSpPr>
        <p:spPr>
          <a:xfrm>
            <a:off x="7738912" y="3584619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07" name="Oval 506"/>
          <p:cNvSpPr/>
          <p:nvPr/>
        </p:nvSpPr>
        <p:spPr>
          <a:xfrm>
            <a:off x="7738912" y="3648119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09" name="Oval 508"/>
          <p:cNvSpPr/>
          <p:nvPr/>
        </p:nvSpPr>
        <p:spPr>
          <a:xfrm>
            <a:off x="7240437" y="2624500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10" name="Oval 509"/>
          <p:cNvSpPr/>
          <p:nvPr/>
        </p:nvSpPr>
        <p:spPr>
          <a:xfrm>
            <a:off x="7424587" y="2624500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11" name="Oval 510"/>
          <p:cNvSpPr/>
          <p:nvPr/>
        </p:nvSpPr>
        <p:spPr>
          <a:xfrm>
            <a:off x="7303937" y="2688000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13" name="Oval 512"/>
          <p:cNvSpPr/>
          <p:nvPr/>
        </p:nvSpPr>
        <p:spPr>
          <a:xfrm>
            <a:off x="7513487" y="2675300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15" name="Oval 514"/>
          <p:cNvSpPr/>
          <p:nvPr/>
        </p:nvSpPr>
        <p:spPr>
          <a:xfrm>
            <a:off x="7039617" y="2705463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16" name="Oval 515"/>
          <p:cNvSpPr/>
          <p:nvPr/>
        </p:nvSpPr>
        <p:spPr>
          <a:xfrm>
            <a:off x="6950717" y="2705463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18" name="Oval 517"/>
          <p:cNvSpPr/>
          <p:nvPr/>
        </p:nvSpPr>
        <p:spPr>
          <a:xfrm>
            <a:off x="7014217" y="2768963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22" name="Oval 521"/>
          <p:cNvSpPr/>
          <p:nvPr/>
        </p:nvSpPr>
        <p:spPr>
          <a:xfrm>
            <a:off x="7341243" y="3520006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23" name="Oval 522"/>
          <p:cNvSpPr/>
          <p:nvPr/>
        </p:nvSpPr>
        <p:spPr>
          <a:xfrm>
            <a:off x="7455543" y="3564456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24" name="Oval 523"/>
          <p:cNvSpPr/>
          <p:nvPr/>
        </p:nvSpPr>
        <p:spPr>
          <a:xfrm>
            <a:off x="7550793" y="3507306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27" name="Oval 526"/>
          <p:cNvSpPr/>
          <p:nvPr/>
        </p:nvSpPr>
        <p:spPr>
          <a:xfrm>
            <a:off x="7303937" y="3663515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30" name="Oval 529"/>
          <p:cNvSpPr/>
          <p:nvPr/>
        </p:nvSpPr>
        <p:spPr>
          <a:xfrm>
            <a:off x="7481737" y="3771465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34" name="Oval 533"/>
          <p:cNvSpPr/>
          <p:nvPr/>
        </p:nvSpPr>
        <p:spPr>
          <a:xfrm>
            <a:off x="8031806" y="3439841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37" name="Oval 536"/>
          <p:cNvSpPr/>
          <p:nvPr/>
        </p:nvSpPr>
        <p:spPr>
          <a:xfrm>
            <a:off x="7969100" y="3538900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40" name="Oval 539"/>
          <p:cNvSpPr/>
          <p:nvPr/>
        </p:nvSpPr>
        <p:spPr>
          <a:xfrm>
            <a:off x="7943700" y="3602400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41" name="Oval 540"/>
          <p:cNvSpPr/>
          <p:nvPr/>
        </p:nvSpPr>
        <p:spPr>
          <a:xfrm>
            <a:off x="8104038" y="3785907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42" name="Oval 541"/>
          <p:cNvSpPr/>
          <p:nvPr/>
        </p:nvSpPr>
        <p:spPr>
          <a:xfrm>
            <a:off x="8153250" y="3589700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44" name="Oval 543"/>
          <p:cNvSpPr/>
          <p:nvPr/>
        </p:nvSpPr>
        <p:spPr>
          <a:xfrm>
            <a:off x="7665093" y="3739715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46" name="Oval 545"/>
          <p:cNvSpPr/>
          <p:nvPr/>
        </p:nvSpPr>
        <p:spPr>
          <a:xfrm>
            <a:off x="7874643" y="3727015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49" name="Oval 548"/>
          <p:cNvSpPr/>
          <p:nvPr/>
        </p:nvSpPr>
        <p:spPr>
          <a:xfrm>
            <a:off x="7627787" y="3883224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52" name="Oval 551"/>
          <p:cNvSpPr/>
          <p:nvPr/>
        </p:nvSpPr>
        <p:spPr>
          <a:xfrm>
            <a:off x="7805587" y="3991174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53" name="Oval 552"/>
          <p:cNvSpPr/>
          <p:nvPr/>
        </p:nvSpPr>
        <p:spPr>
          <a:xfrm>
            <a:off x="7900837" y="3934024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54" name="Oval 553"/>
          <p:cNvSpPr/>
          <p:nvPr/>
        </p:nvSpPr>
        <p:spPr>
          <a:xfrm>
            <a:off x="7878612" y="3468567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55" name="Oval 554"/>
          <p:cNvSpPr/>
          <p:nvPr/>
        </p:nvSpPr>
        <p:spPr>
          <a:xfrm>
            <a:off x="7186462" y="3556202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61" name="Oval 560"/>
          <p:cNvSpPr/>
          <p:nvPr/>
        </p:nvSpPr>
        <p:spPr>
          <a:xfrm>
            <a:off x="8189767" y="3889888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62" name="Oval 561"/>
          <p:cNvSpPr/>
          <p:nvPr/>
        </p:nvSpPr>
        <p:spPr>
          <a:xfrm>
            <a:off x="8308033" y="3663836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63" name="Oval 562"/>
          <p:cNvSpPr/>
          <p:nvPr/>
        </p:nvSpPr>
        <p:spPr>
          <a:xfrm>
            <a:off x="8219133" y="3676536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66" name="Oval 565"/>
          <p:cNvSpPr/>
          <p:nvPr/>
        </p:nvSpPr>
        <p:spPr>
          <a:xfrm>
            <a:off x="7592068" y="2780710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67" name="Oval 566"/>
          <p:cNvSpPr/>
          <p:nvPr/>
        </p:nvSpPr>
        <p:spPr>
          <a:xfrm>
            <a:off x="7886550" y="3098210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69" name="Oval 568"/>
          <p:cNvSpPr/>
          <p:nvPr/>
        </p:nvSpPr>
        <p:spPr>
          <a:xfrm>
            <a:off x="8060066" y="3093131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70" name="Oval 569"/>
          <p:cNvSpPr/>
          <p:nvPr/>
        </p:nvSpPr>
        <p:spPr>
          <a:xfrm>
            <a:off x="8155316" y="3035981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73" name="Oval 572"/>
          <p:cNvSpPr/>
          <p:nvPr/>
        </p:nvSpPr>
        <p:spPr>
          <a:xfrm>
            <a:off x="8132298" y="3439197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74" name="Oval 573"/>
          <p:cNvSpPr/>
          <p:nvPr/>
        </p:nvSpPr>
        <p:spPr>
          <a:xfrm>
            <a:off x="8181510" y="3242990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77" name="Oval 576"/>
          <p:cNvSpPr/>
          <p:nvPr/>
        </p:nvSpPr>
        <p:spPr>
          <a:xfrm>
            <a:off x="8310099" y="3110117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80" name="Oval 579"/>
          <p:cNvSpPr/>
          <p:nvPr/>
        </p:nvSpPr>
        <p:spPr>
          <a:xfrm>
            <a:off x="8218027" y="3543178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81" name="Oval 580"/>
          <p:cNvSpPr/>
          <p:nvPr/>
        </p:nvSpPr>
        <p:spPr>
          <a:xfrm>
            <a:off x="8336293" y="3317126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93" name="Oval 592"/>
          <p:cNvSpPr/>
          <p:nvPr/>
        </p:nvSpPr>
        <p:spPr>
          <a:xfrm>
            <a:off x="8155316" y="3298869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03" name="Oval 602"/>
          <p:cNvSpPr/>
          <p:nvPr/>
        </p:nvSpPr>
        <p:spPr>
          <a:xfrm>
            <a:off x="7488087" y="3429679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633" name="Straight Connector 632"/>
          <p:cNvCxnSpPr/>
          <p:nvPr/>
        </p:nvCxnSpPr>
        <p:spPr>
          <a:xfrm>
            <a:off x="4747968" y="1963974"/>
            <a:ext cx="0" cy="254786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4" name="Oval 633"/>
          <p:cNvSpPr/>
          <p:nvPr/>
        </p:nvSpPr>
        <p:spPr>
          <a:xfrm>
            <a:off x="4571756" y="2886118"/>
            <a:ext cx="52388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35" name="Oval 634"/>
          <p:cNvSpPr/>
          <p:nvPr/>
        </p:nvSpPr>
        <p:spPr>
          <a:xfrm>
            <a:off x="4628906" y="2975018"/>
            <a:ext cx="52388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36" name="Oval 635"/>
          <p:cNvSpPr/>
          <p:nvPr/>
        </p:nvSpPr>
        <p:spPr>
          <a:xfrm>
            <a:off x="4540006" y="2975018"/>
            <a:ext cx="52388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37" name="Oval 636"/>
          <p:cNvSpPr/>
          <p:nvPr/>
        </p:nvSpPr>
        <p:spPr>
          <a:xfrm>
            <a:off x="4724156" y="2975018"/>
            <a:ext cx="52388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38" name="Oval 637"/>
          <p:cNvSpPr/>
          <p:nvPr/>
        </p:nvSpPr>
        <p:spPr>
          <a:xfrm>
            <a:off x="4603506" y="3038518"/>
            <a:ext cx="52388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39" name="Oval 638"/>
          <p:cNvSpPr/>
          <p:nvPr/>
        </p:nvSpPr>
        <p:spPr>
          <a:xfrm>
            <a:off x="4813056" y="3025818"/>
            <a:ext cx="52388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40" name="Oval 639"/>
          <p:cNvSpPr/>
          <p:nvPr/>
        </p:nvSpPr>
        <p:spPr>
          <a:xfrm>
            <a:off x="4724156" y="2860718"/>
            <a:ext cx="52388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41" name="Oval 640"/>
          <p:cNvSpPr/>
          <p:nvPr/>
        </p:nvSpPr>
        <p:spPr>
          <a:xfrm>
            <a:off x="4654306" y="2784518"/>
            <a:ext cx="52388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42" name="Oval 641"/>
          <p:cNvSpPr/>
          <p:nvPr/>
        </p:nvSpPr>
        <p:spPr>
          <a:xfrm>
            <a:off x="4933706" y="3121068"/>
            <a:ext cx="52388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43" name="Oval 642"/>
          <p:cNvSpPr/>
          <p:nvPr/>
        </p:nvSpPr>
        <p:spPr>
          <a:xfrm>
            <a:off x="4882906" y="3184568"/>
            <a:ext cx="52388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44" name="Oval 643"/>
          <p:cNvSpPr/>
          <p:nvPr/>
        </p:nvSpPr>
        <p:spPr>
          <a:xfrm>
            <a:off x="4794006" y="3184568"/>
            <a:ext cx="52388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45" name="Oval 644"/>
          <p:cNvSpPr/>
          <p:nvPr/>
        </p:nvSpPr>
        <p:spPr>
          <a:xfrm>
            <a:off x="4978156" y="3184568"/>
            <a:ext cx="52388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46" name="Oval 645"/>
          <p:cNvSpPr/>
          <p:nvPr/>
        </p:nvSpPr>
        <p:spPr>
          <a:xfrm>
            <a:off x="4857506" y="3248068"/>
            <a:ext cx="52388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47" name="Oval 646"/>
          <p:cNvSpPr/>
          <p:nvPr/>
        </p:nvSpPr>
        <p:spPr>
          <a:xfrm>
            <a:off x="4971806" y="3292518"/>
            <a:ext cx="52388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48" name="Oval 647"/>
          <p:cNvSpPr/>
          <p:nvPr/>
        </p:nvSpPr>
        <p:spPr>
          <a:xfrm>
            <a:off x="5067056" y="3235368"/>
            <a:ext cx="52388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49" name="Oval 648"/>
          <p:cNvSpPr/>
          <p:nvPr/>
        </p:nvSpPr>
        <p:spPr>
          <a:xfrm>
            <a:off x="5022606" y="3114718"/>
            <a:ext cx="52388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50" name="Oval 649"/>
          <p:cNvSpPr/>
          <p:nvPr/>
        </p:nvSpPr>
        <p:spPr>
          <a:xfrm>
            <a:off x="4908306" y="2994068"/>
            <a:ext cx="52388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51" name="Oval 650"/>
          <p:cNvSpPr/>
          <p:nvPr/>
        </p:nvSpPr>
        <p:spPr>
          <a:xfrm>
            <a:off x="4432056" y="3038518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52" name="Oval 651"/>
          <p:cNvSpPr/>
          <p:nvPr/>
        </p:nvSpPr>
        <p:spPr>
          <a:xfrm>
            <a:off x="4540006" y="3063918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53" name="Oval 652"/>
          <p:cNvSpPr/>
          <p:nvPr/>
        </p:nvSpPr>
        <p:spPr>
          <a:xfrm>
            <a:off x="4489206" y="3127418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54" name="Oval 653"/>
          <p:cNvSpPr/>
          <p:nvPr/>
        </p:nvSpPr>
        <p:spPr>
          <a:xfrm>
            <a:off x="4400306" y="3127418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55" name="Oval 654"/>
          <p:cNvSpPr/>
          <p:nvPr/>
        </p:nvSpPr>
        <p:spPr>
          <a:xfrm>
            <a:off x="4584456" y="3127418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56" name="Oval 655"/>
          <p:cNvSpPr/>
          <p:nvPr/>
        </p:nvSpPr>
        <p:spPr>
          <a:xfrm>
            <a:off x="4463806" y="3190918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57" name="Oval 656"/>
          <p:cNvSpPr/>
          <p:nvPr/>
        </p:nvSpPr>
        <p:spPr>
          <a:xfrm>
            <a:off x="4578106" y="3235368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58" name="Oval 657"/>
          <p:cNvSpPr/>
          <p:nvPr/>
        </p:nvSpPr>
        <p:spPr>
          <a:xfrm>
            <a:off x="4686850" y="3157261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59" name="Oval 658"/>
          <p:cNvSpPr/>
          <p:nvPr/>
        </p:nvSpPr>
        <p:spPr>
          <a:xfrm>
            <a:off x="4584456" y="3013118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60" name="Oval 659"/>
          <p:cNvSpPr/>
          <p:nvPr/>
        </p:nvSpPr>
        <p:spPr>
          <a:xfrm>
            <a:off x="4514606" y="2936918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61" name="Oval 660"/>
          <p:cNvSpPr/>
          <p:nvPr/>
        </p:nvSpPr>
        <p:spPr>
          <a:xfrm>
            <a:off x="4584456" y="3190918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62" name="Oval 661"/>
          <p:cNvSpPr/>
          <p:nvPr/>
        </p:nvSpPr>
        <p:spPr>
          <a:xfrm>
            <a:off x="4686056" y="3248068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63" name="Oval 662"/>
          <p:cNvSpPr/>
          <p:nvPr/>
        </p:nvSpPr>
        <p:spPr>
          <a:xfrm>
            <a:off x="4794006" y="3273468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64" name="Oval 663"/>
          <p:cNvSpPr/>
          <p:nvPr/>
        </p:nvSpPr>
        <p:spPr>
          <a:xfrm>
            <a:off x="4743206" y="3336968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65" name="Oval 664"/>
          <p:cNvSpPr/>
          <p:nvPr/>
        </p:nvSpPr>
        <p:spPr>
          <a:xfrm>
            <a:off x="4654306" y="3336968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66" name="Oval 665"/>
          <p:cNvSpPr/>
          <p:nvPr/>
        </p:nvSpPr>
        <p:spPr>
          <a:xfrm>
            <a:off x="4838456" y="3336968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67" name="Oval 666"/>
          <p:cNvSpPr/>
          <p:nvPr/>
        </p:nvSpPr>
        <p:spPr>
          <a:xfrm>
            <a:off x="4717806" y="3400468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68" name="Oval 667"/>
          <p:cNvSpPr/>
          <p:nvPr/>
        </p:nvSpPr>
        <p:spPr>
          <a:xfrm>
            <a:off x="4832106" y="3444918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69" name="Oval 668"/>
          <p:cNvSpPr/>
          <p:nvPr/>
        </p:nvSpPr>
        <p:spPr>
          <a:xfrm>
            <a:off x="4927356" y="3387768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70" name="Oval 669"/>
          <p:cNvSpPr/>
          <p:nvPr/>
        </p:nvSpPr>
        <p:spPr>
          <a:xfrm>
            <a:off x="4882906" y="3267118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71" name="Oval 670"/>
          <p:cNvSpPr/>
          <p:nvPr/>
        </p:nvSpPr>
        <p:spPr>
          <a:xfrm>
            <a:off x="4838456" y="3146468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72" name="Oval 671"/>
          <p:cNvSpPr/>
          <p:nvPr/>
        </p:nvSpPr>
        <p:spPr>
          <a:xfrm>
            <a:off x="4753525" y="3095668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73" name="Oval 672"/>
          <p:cNvSpPr/>
          <p:nvPr/>
        </p:nvSpPr>
        <p:spPr>
          <a:xfrm>
            <a:off x="4838456" y="3400468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74" name="Oval 673"/>
          <p:cNvSpPr/>
          <p:nvPr/>
        </p:nvSpPr>
        <p:spPr>
          <a:xfrm>
            <a:off x="4721774" y="3196359"/>
            <a:ext cx="52388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75" name="Oval 674"/>
          <p:cNvSpPr/>
          <p:nvPr/>
        </p:nvSpPr>
        <p:spPr>
          <a:xfrm>
            <a:off x="4634462" y="3146467"/>
            <a:ext cx="52388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76" name="Oval 675"/>
          <p:cNvSpPr/>
          <p:nvPr/>
        </p:nvSpPr>
        <p:spPr>
          <a:xfrm>
            <a:off x="4564296" y="2755624"/>
            <a:ext cx="52388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77" name="Oval 676"/>
          <p:cNvSpPr/>
          <p:nvPr/>
        </p:nvSpPr>
        <p:spPr>
          <a:xfrm>
            <a:off x="4885287" y="2879133"/>
            <a:ext cx="52388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78" name="Oval 677"/>
          <p:cNvSpPr/>
          <p:nvPr/>
        </p:nvSpPr>
        <p:spPr>
          <a:xfrm>
            <a:off x="5014668" y="2870718"/>
            <a:ext cx="52388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79" name="Oval 678"/>
          <p:cNvSpPr/>
          <p:nvPr/>
        </p:nvSpPr>
        <p:spPr>
          <a:xfrm>
            <a:off x="4786862" y="2756577"/>
            <a:ext cx="52388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80" name="Oval 679"/>
          <p:cNvSpPr/>
          <p:nvPr/>
        </p:nvSpPr>
        <p:spPr>
          <a:xfrm>
            <a:off x="5082138" y="3041058"/>
            <a:ext cx="52388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81" name="Oval 680"/>
          <p:cNvSpPr/>
          <p:nvPr/>
        </p:nvSpPr>
        <p:spPr>
          <a:xfrm>
            <a:off x="5038482" y="3177739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82" name="Oval 681"/>
          <p:cNvSpPr/>
          <p:nvPr/>
        </p:nvSpPr>
        <p:spPr>
          <a:xfrm>
            <a:off x="4919418" y="3173499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83" name="Oval 682"/>
          <p:cNvSpPr/>
          <p:nvPr/>
        </p:nvSpPr>
        <p:spPr>
          <a:xfrm>
            <a:off x="5114682" y="3230765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84" name="Oval 683"/>
          <p:cNvSpPr/>
          <p:nvPr/>
        </p:nvSpPr>
        <p:spPr>
          <a:xfrm>
            <a:off x="5108332" y="3338715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85" name="Oval 684"/>
          <p:cNvSpPr/>
          <p:nvPr/>
        </p:nvSpPr>
        <p:spPr>
          <a:xfrm>
            <a:off x="5203582" y="3281565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86" name="Oval 685"/>
          <p:cNvSpPr/>
          <p:nvPr/>
        </p:nvSpPr>
        <p:spPr>
          <a:xfrm>
            <a:off x="5114682" y="3294265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87" name="Oval 686"/>
          <p:cNvSpPr/>
          <p:nvPr/>
        </p:nvSpPr>
        <p:spPr>
          <a:xfrm>
            <a:off x="4413006" y="2797059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88" name="Oval 687"/>
          <p:cNvSpPr/>
          <p:nvPr/>
        </p:nvSpPr>
        <p:spPr>
          <a:xfrm>
            <a:off x="4324106" y="2797059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89" name="Oval 688"/>
          <p:cNvSpPr/>
          <p:nvPr/>
        </p:nvSpPr>
        <p:spPr>
          <a:xfrm>
            <a:off x="4508256" y="2797059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90" name="Oval 689"/>
          <p:cNvSpPr/>
          <p:nvPr/>
        </p:nvSpPr>
        <p:spPr>
          <a:xfrm>
            <a:off x="4387606" y="2860559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91" name="Oval 690"/>
          <p:cNvSpPr/>
          <p:nvPr/>
        </p:nvSpPr>
        <p:spPr>
          <a:xfrm>
            <a:off x="4429675" y="2980099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92" name="Oval 691"/>
          <p:cNvSpPr/>
          <p:nvPr/>
        </p:nvSpPr>
        <p:spPr>
          <a:xfrm>
            <a:off x="4597156" y="2847859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93" name="Oval 692"/>
          <p:cNvSpPr/>
          <p:nvPr/>
        </p:nvSpPr>
        <p:spPr>
          <a:xfrm>
            <a:off x="4508256" y="2860559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94" name="Oval 693"/>
          <p:cNvSpPr/>
          <p:nvPr/>
        </p:nvSpPr>
        <p:spPr>
          <a:xfrm>
            <a:off x="4191549" y="2898817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95" name="Oval 694"/>
          <p:cNvSpPr/>
          <p:nvPr/>
        </p:nvSpPr>
        <p:spPr>
          <a:xfrm>
            <a:off x="4102649" y="2898817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96" name="Oval 695"/>
          <p:cNvSpPr/>
          <p:nvPr/>
        </p:nvSpPr>
        <p:spPr>
          <a:xfrm>
            <a:off x="4286799" y="2898817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97" name="Oval 696"/>
          <p:cNvSpPr/>
          <p:nvPr/>
        </p:nvSpPr>
        <p:spPr>
          <a:xfrm>
            <a:off x="4166149" y="2962317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98" name="Oval 697"/>
          <p:cNvSpPr/>
          <p:nvPr/>
        </p:nvSpPr>
        <p:spPr>
          <a:xfrm>
            <a:off x="4280449" y="3006767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99" name="Oval 698"/>
          <p:cNvSpPr/>
          <p:nvPr/>
        </p:nvSpPr>
        <p:spPr>
          <a:xfrm>
            <a:off x="4375699" y="2949617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00" name="Oval 699"/>
          <p:cNvSpPr/>
          <p:nvPr/>
        </p:nvSpPr>
        <p:spPr>
          <a:xfrm>
            <a:off x="4286799" y="2962317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01" name="Oval 700"/>
          <p:cNvSpPr/>
          <p:nvPr/>
        </p:nvSpPr>
        <p:spPr>
          <a:xfrm>
            <a:off x="4129637" y="3060742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02" name="Oval 701"/>
          <p:cNvSpPr/>
          <p:nvPr/>
        </p:nvSpPr>
        <p:spPr>
          <a:xfrm>
            <a:off x="4040737" y="3060742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03" name="Oval 702"/>
          <p:cNvSpPr/>
          <p:nvPr/>
        </p:nvSpPr>
        <p:spPr>
          <a:xfrm>
            <a:off x="4224887" y="3060742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04" name="Oval 703"/>
          <p:cNvSpPr/>
          <p:nvPr/>
        </p:nvSpPr>
        <p:spPr>
          <a:xfrm>
            <a:off x="4104237" y="3124242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05" name="Oval 704"/>
          <p:cNvSpPr/>
          <p:nvPr/>
        </p:nvSpPr>
        <p:spPr>
          <a:xfrm>
            <a:off x="4218537" y="3168692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06" name="Oval 705"/>
          <p:cNvSpPr/>
          <p:nvPr/>
        </p:nvSpPr>
        <p:spPr>
          <a:xfrm>
            <a:off x="4313787" y="3111542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07" name="Oval 706"/>
          <p:cNvSpPr/>
          <p:nvPr/>
        </p:nvSpPr>
        <p:spPr>
          <a:xfrm>
            <a:off x="4224887" y="3124242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08" name="Oval 707"/>
          <p:cNvSpPr/>
          <p:nvPr/>
        </p:nvSpPr>
        <p:spPr>
          <a:xfrm>
            <a:off x="4395543" y="3292518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09" name="Oval 708"/>
          <p:cNvSpPr/>
          <p:nvPr/>
        </p:nvSpPr>
        <p:spPr>
          <a:xfrm>
            <a:off x="4306643" y="3292518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10" name="Oval 709"/>
          <p:cNvSpPr/>
          <p:nvPr/>
        </p:nvSpPr>
        <p:spPr>
          <a:xfrm>
            <a:off x="4490793" y="3292518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11" name="Oval 710"/>
          <p:cNvSpPr/>
          <p:nvPr/>
        </p:nvSpPr>
        <p:spPr>
          <a:xfrm>
            <a:off x="4370143" y="3356018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12" name="Oval 711"/>
          <p:cNvSpPr/>
          <p:nvPr/>
        </p:nvSpPr>
        <p:spPr>
          <a:xfrm>
            <a:off x="4484443" y="3400468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13" name="Oval 712"/>
          <p:cNvSpPr/>
          <p:nvPr/>
        </p:nvSpPr>
        <p:spPr>
          <a:xfrm>
            <a:off x="4579693" y="3343318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14" name="Oval 713"/>
          <p:cNvSpPr/>
          <p:nvPr/>
        </p:nvSpPr>
        <p:spPr>
          <a:xfrm>
            <a:off x="4490793" y="3356018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15" name="Oval 714"/>
          <p:cNvSpPr/>
          <p:nvPr/>
        </p:nvSpPr>
        <p:spPr>
          <a:xfrm>
            <a:off x="4769400" y="3543977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16" name="Oval 715"/>
          <p:cNvSpPr/>
          <p:nvPr/>
        </p:nvSpPr>
        <p:spPr>
          <a:xfrm>
            <a:off x="4680500" y="3543977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17" name="Oval 716"/>
          <p:cNvSpPr/>
          <p:nvPr/>
        </p:nvSpPr>
        <p:spPr>
          <a:xfrm>
            <a:off x="4864650" y="3543977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18" name="Oval 717"/>
          <p:cNvSpPr/>
          <p:nvPr/>
        </p:nvSpPr>
        <p:spPr>
          <a:xfrm>
            <a:off x="4744000" y="3607477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19" name="Oval 718"/>
          <p:cNvSpPr/>
          <p:nvPr/>
        </p:nvSpPr>
        <p:spPr>
          <a:xfrm>
            <a:off x="4858300" y="3651927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20" name="Oval 719"/>
          <p:cNvSpPr/>
          <p:nvPr/>
        </p:nvSpPr>
        <p:spPr>
          <a:xfrm>
            <a:off x="4953550" y="3594777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21" name="Oval 720"/>
          <p:cNvSpPr/>
          <p:nvPr/>
        </p:nvSpPr>
        <p:spPr>
          <a:xfrm>
            <a:off x="4864650" y="3607477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22" name="Oval 721"/>
          <p:cNvSpPr/>
          <p:nvPr/>
        </p:nvSpPr>
        <p:spPr>
          <a:xfrm>
            <a:off x="4455075" y="2583858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23" name="Oval 722"/>
          <p:cNvSpPr/>
          <p:nvPr/>
        </p:nvSpPr>
        <p:spPr>
          <a:xfrm>
            <a:off x="4366175" y="2583858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24" name="Oval 723"/>
          <p:cNvSpPr/>
          <p:nvPr/>
        </p:nvSpPr>
        <p:spPr>
          <a:xfrm>
            <a:off x="4550325" y="2583858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25" name="Oval 724"/>
          <p:cNvSpPr/>
          <p:nvPr/>
        </p:nvSpPr>
        <p:spPr>
          <a:xfrm>
            <a:off x="4429675" y="2647358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26" name="Oval 725"/>
          <p:cNvSpPr/>
          <p:nvPr/>
        </p:nvSpPr>
        <p:spPr>
          <a:xfrm>
            <a:off x="4543975" y="2691808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27" name="Oval 726"/>
          <p:cNvSpPr/>
          <p:nvPr/>
        </p:nvSpPr>
        <p:spPr>
          <a:xfrm>
            <a:off x="4639225" y="2634658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28" name="Oval 727"/>
          <p:cNvSpPr/>
          <p:nvPr/>
        </p:nvSpPr>
        <p:spPr>
          <a:xfrm>
            <a:off x="4550325" y="2647358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29" name="Oval 728"/>
          <p:cNvSpPr/>
          <p:nvPr/>
        </p:nvSpPr>
        <p:spPr>
          <a:xfrm>
            <a:off x="4165355" y="2664821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30" name="Oval 729"/>
          <p:cNvSpPr/>
          <p:nvPr/>
        </p:nvSpPr>
        <p:spPr>
          <a:xfrm>
            <a:off x="4076455" y="2664821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31" name="Oval 730"/>
          <p:cNvSpPr/>
          <p:nvPr/>
        </p:nvSpPr>
        <p:spPr>
          <a:xfrm>
            <a:off x="4260605" y="2664821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32" name="Oval 731"/>
          <p:cNvSpPr/>
          <p:nvPr/>
        </p:nvSpPr>
        <p:spPr>
          <a:xfrm>
            <a:off x="4139955" y="2728321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33" name="Oval 732"/>
          <p:cNvSpPr/>
          <p:nvPr/>
        </p:nvSpPr>
        <p:spPr>
          <a:xfrm>
            <a:off x="4254255" y="2772771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34" name="Oval 733"/>
          <p:cNvSpPr/>
          <p:nvPr/>
        </p:nvSpPr>
        <p:spPr>
          <a:xfrm>
            <a:off x="4349505" y="2715621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35" name="Oval 734"/>
          <p:cNvSpPr/>
          <p:nvPr/>
        </p:nvSpPr>
        <p:spPr>
          <a:xfrm>
            <a:off x="4260605" y="2728321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36" name="Oval 735"/>
          <p:cNvSpPr/>
          <p:nvPr/>
        </p:nvSpPr>
        <p:spPr>
          <a:xfrm>
            <a:off x="4466981" y="3479364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37" name="Oval 736"/>
          <p:cNvSpPr/>
          <p:nvPr/>
        </p:nvSpPr>
        <p:spPr>
          <a:xfrm>
            <a:off x="4581281" y="3523814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38" name="Oval 737"/>
          <p:cNvSpPr/>
          <p:nvPr/>
        </p:nvSpPr>
        <p:spPr>
          <a:xfrm>
            <a:off x="4676531" y="3466664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39" name="Oval 738"/>
          <p:cNvSpPr/>
          <p:nvPr/>
        </p:nvSpPr>
        <p:spPr>
          <a:xfrm>
            <a:off x="4587631" y="3479364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40" name="Oval 739"/>
          <p:cNvSpPr/>
          <p:nvPr/>
        </p:nvSpPr>
        <p:spPr>
          <a:xfrm>
            <a:off x="4518575" y="3622873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41" name="Oval 740"/>
          <p:cNvSpPr/>
          <p:nvPr/>
        </p:nvSpPr>
        <p:spPr>
          <a:xfrm>
            <a:off x="4429675" y="3622873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42" name="Oval 741"/>
          <p:cNvSpPr/>
          <p:nvPr/>
        </p:nvSpPr>
        <p:spPr>
          <a:xfrm>
            <a:off x="4613825" y="3622873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43" name="Oval 742"/>
          <p:cNvSpPr/>
          <p:nvPr/>
        </p:nvSpPr>
        <p:spPr>
          <a:xfrm>
            <a:off x="4493175" y="3686373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44" name="Oval 743"/>
          <p:cNvSpPr/>
          <p:nvPr/>
        </p:nvSpPr>
        <p:spPr>
          <a:xfrm>
            <a:off x="4607475" y="3730823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45" name="Oval 744"/>
          <p:cNvSpPr/>
          <p:nvPr/>
        </p:nvSpPr>
        <p:spPr>
          <a:xfrm>
            <a:off x="4702725" y="3673673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46" name="Oval 745"/>
          <p:cNvSpPr/>
          <p:nvPr/>
        </p:nvSpPr>
        <p:spPr>
          <a:xfrm>
            <a:off x="4613825" y="3686373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47" name="Oval 746"/>
          <p:cNvSpPr/>
          <p:nvPr/>
        </p:nvSpPr>
        <p:spPr>
          <a:xfrm>
            <a:off x="5043244" y="3354749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48" name="Oval 747"/>
          <p:cNvSpPr/>
          <p:nvPr/>
        </p:nvSpPr>
        <p:spPr>
          <a:xfrm>
            <a:off x="5157544" y="3399199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49" name="Oval 748"/>
          <p:cNvSpPr/>
          <p:nvPr/>
        </p:nvSpPr>
        <p:spPr>
          <a:xfrm>
            <a:off x="5252794" y="3342049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50" name="Oval 749"/>
          <p:cNvSpPr/>
          <p:nvPr/>
        </p:nvSpPr>
        <p:spPr>
          <a:xfrm>
            <a:off x="5163894" y="3354749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51" name="Oval 750"/>
          <p:cNvSpPr/>
          <p:nvPr/>
        </p:nvSpPr>
        <p:spPr>
          <a:xfrm>
            <a:off x="5094838" y="3498258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52" name="Oval 751"/>
          <p:cNvSpPr/>
          <p:nvPr/>
        </p:nvSpPr>
        <p:spPr>
          <a:xfrm>
            <a:off x="5005938" y="3498258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53" name="Oval 752"/>
          <p:cNvSpPr/>
          <p:nvPr/>
        </p:nvSpPr>
        <p:spPr>
          <a:xfrm>
            <a:off x="5190088" y="3498258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54" name="Oval 753"/>
          <p:cNvSpPr/>
          <p:nvPr/>
        </p:nvSpPr>
        <p:spPr>
          <a:xfrm>
            <a:off x="5069438" y="3561758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55" name="Oval 754"/>
          <p:cNvSpPr/>
          <p:nvPr/>
        </p:nvSpPr>
        <p:spPr>
          <a:xfrm>
            <a:off x="5229776" y="3745265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56" name="Oval 755"/>
          <p:cNvSpPr/>
          <p:nvPr/>
        </p:nvSpPr>
        <p:spPr>
          <a:xfrm>
            <a:off x="5278988" y="3549058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57" name="Oval 756"/>
          <p:cNvSpPr/>
          <p:nvPr/>
        </p:nvSpPr>
        <p:spPr>
          <a:xfrm>
            <a:off x="5190088" y="3561758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58" name="Oval 757"/>
          <p:cNvSpPr/>
          <p:nvPr/>
        </p:nvSpPr>
        <p:spPr>
          <a:xfrm>
            <a:off x="4790831" y="3699073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59" name="Oval 758"/>
          <p:cNvSpPr/>
          <p:nvPr/>
        </p:nvSpPr>
        <p:spPr>
          <a:xfrm>
            <a:off x="4905131" y="3743523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60" name="Oval 759"/>
          <p:cNvSpPr/>
          <p:nvPr/>
        </p:nvSpPr>
        <p:spPr>
          <a:xfrm>
            <a:off x="5000381" y="3686373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61" name="Oval 760"/>
          <p:cNvSpPr/>
          <p:nvPr/>
        </p:nvSpPr>
        <p:spPr>
          <a:xfrm>
            <a:off x="4911481" y="3699073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62" name="Oval 761"/>
          <p:cNvSpPr/>
          <p:nvPr/>
        </p:nvSpPr>
        <p:spPr>
          <a:xfrm>
            <a:off x="4842425" y="3842582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63" name="Oval 762"/>
          <p:cNvSpPr/>
          <p:nvPr/>
        </p:nvSpPr>
        <p:spPr>
          <a:xfrm>
            <a:off x="4753525" y="3842582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64" name="Oval 763"/>
          <p:cNvSpPr/>
          <p:nvPr/>
        </p:nvSpPr>
        <p:spPr>
          <a:xfrm>
            <a:off x="4937675" y="3842582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65" name="Oval 764"/>
          <p:cNvSpPr/>
          <p:nvPr/>
        </p:nvSpPr>
        <p:spPr>
          <a:xfrm>
            <a:off x="4817025" y="3906082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66" name="Oval 765"/>
          <p:cNvSpPr/>
          <p:nvPr/>
        </p:nvSpPr>
        <p:spPr>
          <a:xfrm>
            <a:off x="4931325" y="3950532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67" name="Oval 766"/>
          <p:cNvSpPr/>
          <p:nvPr/>
        </p:nvSpPr>
        <p:spPr>
          <a:xfrm>
            <a:off x="5026575" y="3893382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68" name="Oval 767"/>
          <p:cNvSpPr/>
          <p:nvPr/>
        </p:nvSpPr>
        <p:spPr>
          <a:xfrm>
            <a:off x="5004350" y="3427925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69" name="Oval 768"/>
          <p:cNvSpPr/>
          <p:nvPr/>
        </p:nvSpPr>
        <p:spPr>
          <a:xfrm>
            <a:off x="4312200" y="3515560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70" name="Oval 769"/>
          <p:cNvSpPr/>
          <p:nvPr/>
        </p:nvSpPr>
        <p:spPr>
          <a:xfrm>
            <a:off x="5358365" y="3355701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71" name="Oval 770"/>
          <p:cNvSpPr/>
          <p:nvPr/>
        </p:nvSpPr>
        <p:spPr>
          <a:xfrm>
            <a:off x="5119447" y="3768125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72" name="Oval 771"/>
          <p:cNvSpPr/>
          <p:nvPr/>
        </p:nvSpPr>
        <p:spPr>
          <a:xfrm>
            <a:off x="5407577" y="3416185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73" name="Oval 772"/>
          <p:cNvSpPr/>
          <p:nvPr/>
        </p:nvSpPr>
        <p:spPr>
          <a:xfrm>
            <a:off x="5318677" y="3428885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74" name="Oval 773"/>
          <p:cNvSpPr/>
          <p:nvPr/>
        </p:nvSpPr>
        <p:spPr>
          <a:xfrm>
            <a:off x="5344871" y="3572394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75" name="Oval 774"/>
          <p:cNvSpPr/>
          <p:nvPr/>
        </p:nvSpPr>
        <p:spPr>
          <a:xfrm>
            <a:off x="5315505" y="3849246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76" name="Oval 775"/>
          <p:cNvSpPr/>
          <p:nvPr/>
        </p:nvSpPr>
        <p:spPr>
          <a:xfrm>
            <a:off x="5433771" y="3623194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77" name="Oval 776"/>
          <p:cNvSpPr/>
          <p:nvPr/>
        </p:nvSpPr>
        <p:spPr>
          <a:xfrm>
            <a:off x="5344871" y="3635894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78" name="Oval 777"/>
          <p:cNvSpPr/>
          <p:nvPr/>
        </p:nvSpPr>
        <p:spPr>
          <a:xfrm>
            <a:off x="4682087" y="2845319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79" name="Oval 778"/>
          <p:cNvSpPr/>
          <p:nvPr/>
        </p:nvSpPr>
        <p:spPr>
          <a:xfrm>
            <a:off x="4529372" y="3166787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80" name="Oval 779"/>
          <p:cNvSpPr/>
          <p:nvPr/>
        </p:nvSpPr>
        <p:spPr>
          <a:xfrm>
            <a:off x="4717806" y="2740068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81" name="Oval 780"/>
          <p:cNvSpPr/>
          <p:nvPr/>
        </p:nvSpPr>
        <p:spPr>
          <a:xfrm>
            <a:off x="5012288" y="3057568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82" name="Oval 781"/>
          <p:cNvSpPr/>
          <p:nvPr/>
        </p:nvSpPr>
        <p:spPr>
          <a:xfrm>
            <a:off x="5231842" y="2934855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83" name="Oval 782"/>
          <p:cNvSpPr/>
          <p:nvPr/>
        </p:nvSpPr>
        <p:spPr>
          <a:xfrm>
            <a:off x="5185804" y="3052489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84" name="Oval 783"/>
          <p:cNvSpPr/>
          <p:nvPr/>
        </p:nvSpPr>
        <p:spPr>
          <a:xfrm>
            <a:off x="5281054" y="2995339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85" name="Oval 784"/>
          <p:cNvSpPr/>
          <p:nvPr/>
        </p:nvSpPr>
        <p:spPr>
          <a:xfrm>
            <a:off x="5192154" y="3008039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86" name="Oval 785"/>
          <p:cNvSpPr/>
          <p:nvPr/>
        </p:nvSpPr>
        <p:spPr>
          <a:xfrm>
            <a:off x="5218348" y="3151548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87" name="Oval 786"/>
          <p:cNvSpPr/>
          <p:nvPr/>
        </p:nvSpPr>
        <p:spPr>
          <a:xfrm>
            <a:off x="5258036" y="3398555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88" name="Oval 787"/>
          <p:cNvSpPr/>
          <p:nvPr/>
        </p:nvSpPr>
        <p:spPr>
          <a:xfrm>
            <a:off x="5307248" y="3202348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89" name="Oval 788"/>
          <p:cNvSpPr/>
          <p:nvPr/>
        </p:nvSpPr>
        <p:spPr>
          <a:xfrm>
            <a:off x="5218348" y="3215048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90" name="Oval 789"/>
          <p:cNvSpPr/>
          <p:nvPr/>
        </p:nvSpPr>
        <p:spPr>
          <a:xfrm>
            <a:off x="5386625" y="3008991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91" name="Oval 790"/>
          <p:cNvSpPr/>
          <p:nvPr/>
        </p:nvSpPr>
        <p:spPr>
          <a:xfrm>
            <a:off x="5435837" y="3069475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92" name="Oval 791"/>
          <p:cNvSpPr/>
          <p:nvPr/>
        </p:nvSpPr>
        <p:spPr>
          <a:xfrm>
            <a:off x="5346937" y="3082175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93" name="Oval 792"/>
          <p:cNvSpPr/>
          <p:nvPr/>
        </p:nvSpPr>
        <p:spPr>
          <a:xfrm>
            <a:off x="5373131" y="3225684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94" name="Oval 793"/>
          <p:cNvSpPr/>
          <p:nvPr/>
        </p:nvSpPr>
        <p:spPr>
          <a:xfrm>
            <a:off x="5343765" y="3502536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95" name="Oval 794"/>
          <p:cNvSpPr/>
          <p:nvPr/>
        </p:nvSpPr>
        <p:spPr>
          <a:xfrm>
            <a:off x="5462031" y="3276484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96" name="Oval 795"/>
          <p:cNvSpPr/>
          <p:nvPr/>
        </p:nvSpPr>
        <p:spPr>
          <a:xfrm>
            <a:off x="5373131" y="3289184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97" name="Oval 796"/>
          <p:cNvSpPr/>
          <p:nvPr/>
        </p:nvSpPr>
        <p:spPr>
          <a:xfrm>
            <a:off x="5088488" y="2845478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98" name="Oval 797"/>
          <p:cNvSpPr/>
          <p:nvPr/>
        </p:nvSpPr>
        <p:spPr>
          <a:xfrm>
            <a:off x="4945612" y="2944536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99" name="Oval 798"/>
          <p:cNvSpPr/>
          <p:nvPr/>
        </p:nvSpPr>
        <p:spPr>
          <a:xfrm>
            <a:off x="4830202" y="2944536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00" name="Oval 799"/>
          <p:cNvSpPr/>
          <p:nvPr/>
        </p:nvSpPr>
        <p:spPr>
          <a:xfrm>
            <a:off x="4386812" y="3067568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01" name="Oval 800"/>
          <p:cNvSpPr/>
          <p:nvPr/>
        </p:nvSpPr>
        <p:spPr>
          <a:xfrm>
            <a:off x="4297912" y="3067568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02" name="Oval 801"/>
          <p:cNvSpPr/>
          <p:nvPr/>
        </p:nvSpPr>
        <p:spPr>
          <a:xfrm>
            <a:off x="4482062" y="3067568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03" name="Oval 802"/>
          <p:cNvSpPr/>
          <p:nvPr/>
        </p:nvSpPr>
        <p:spPr>
          <a:xfrm>
            <a:off x="4442058" y="2917707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04" name="Oval 803"/>
          <p:cNvSpPr/>
          <p:nvPr/>
        </p:nvSpPr>
        <p:spPr>
          <a:xfrm>
            <a:off x="4413800" y="3185046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05" name="Oval 804"/>
          <p:cNvSpPr/>
          <p:nvPr/>
        </p:nvSpPr>
        <p:spPr>
          <a:xfrm>
            <a:off x="4482062" y="3131068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06" name="Oval 805"/>
          <p:cNvSpPr/>
          <p:nvPr/>
        </p:nvSpPr>
        <p:spPr>
          <a:xfrm>
            <a:off x="5121826" y="3132020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07" name="Oval 806"/>
          <p:cNvSpPr/>
          <p:nvPr/>
        </p:nvSpPr>
        <p:spPr>
          <a:xfrm>
            <a:off x="5281054" y="3258227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08" name="Oval 807"/>
          <p:cNvSpPr/>
          <p:nvPr/>
        </p:nvSpPr>
        <p:spPr>
          <a:xfrm>
            <a:off x="5048800" y="3281565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09" name="Oval 808"/>
          <p:cNvSpPr/>
          <p:nvPr/>
        </p:nvSpPr>
        <p:spPr>
          <a:xfrm>
            <a:off x="4890844" y="3325697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10" name="Oval 809"/>
          <p:cNvSpPr/>
          <p:nvPr/>
        </p:nvSpPr>
        <p:spPr>
          <a:xfrm>
            <a:off x="4953550" y="3360620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11" name="Oval 810"/>
          <p:cNvSpPr/>
          <p:nvPr/>
        </p:nvSpPr>
        <p:spPr>
          <a:xfrm>
            <a:off x="5075160" y="3394753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12" name="Oval 811"/>
          <p:cNvSpPr/>
          <p:nvPr/>
        </p:nvSpPr>
        <p:spPr>
          <a:xfrm>
            <a:off x="4621134" y="3276484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13" name="Oval 812"/>
          <p:cNvSpPr/>
          <p:nvPr/>
        </p:nvSpPr>
        <p:spPr>
          <a:xfrm>
            <a:off x="4506040" y="3246480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14" name="Oval 813"/>
          <p:cNvSpPr/>
          <p:nvPr/>
        </p:nvSpPr>
        <p:spPr>
          <a:xfrm>
            <a:off x="4453817" y="2736893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15" name="Oval 814"/>
          <p:cNvSpPr/>
          <p:nvPr/>
        </p:nvSpPr>
        <p:spPr>
          <a:xfrm>
            <a:off x="5305182" y="3303630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16" name="Oval 815"/>
          <p:cNvSpPr/>
          <p:nvPr/>
        </p:nvSpPr>
        <p:spPr>
          <a:xfrm>
            <a:off x="5141834" y="3168058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17" name="Oval 816"/>
          <p:cNvSpPr/>
          <p:nvPr/>
        </p:nvSpPr>
        <p:spPr>
          <a:xfrm>
            <a:off x="4613825" y="3389037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18" name="Oval 817"/>
          <p:cNvSpPr/>
          <p:nvPr/>
        </p:nvSpPr>
        <p:spPr>
          <a:xfrm>
            <a:off x="5239466" y="3094760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19" name="Oval 818"/>
          <p:cNvSpPr/>
          <p:nvPr/>
        </p:nvSpPr>
        <p:spPr>
          <a:xfrm>
            <a:off x="4937675" y="3463217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20" name="Oval 819"/>
          <p:cNvSpPr/>
          <p:nvPr/>
        </p:nvSpPr>
        <p:spPr>
          <a:xfrm>
            <a:off x="4874968" y="3494966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21" name="Oval 820"/>
          <p:cNvSpPr/>
          <p:nvPr/>
        </p:nvSpPr>
        <p:spPr>
          <a:xfrm>
            <a:off x="5108332" y="3446551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22" name="Oval 821"/>
          <p:cNvSpPr/>
          <p:nvPr/>
        </p:nvSpPr>
        <p:spPr>
          <a:xfrm>
            <a:off x="5200406" y="3364363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23" name="Oval 822"/>
          <p:cNvSpPr/>
          <p:nvPr/>
        </p:nvSpPr>
        <p:spPr>
          <a:xfrm>
            <a:off x="5005938" y="3306258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24" name="Oval 823"/>
          <p:cNvSpPr/>
          <p:nvPr/>
        </p:nvSpPr>
        <p:spPr>
          <a:xfrm>
            <a:off x="4484444" y="3025114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25" name="Oval 824"/>
          <p:cNvSpPr/>
          <p:nvPr/>
        </p:nvSpPr>
        <p:spPr>
          <a:xfrm>
            <a:off x="4549697" y="2827426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26" name="Oval 825"/>
          <p:cNvSpPr/>
          <p:nvPr/>
        </p:nvSpPr>
        <p:spPr>
          <a:xfrm>
            <a:off x="4363168" y="3034795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27" name="Oval 826"/>
          <p:cNvSpPr/>
          <p:nvPr/>
        </p:nvSpPr>
        <p:spPr>
          <a:xfrm>
            <a:off x="4613675" y="3444274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28" name="Oval 827"/>
          <p:cNvSpPr/>
          <p:nvPr/>
        </p:nvSpPr>
        <p:spPr>
          <a:xfrm>
            <a:off x="4777817" y="3437816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29" name="Oval 828"/>
          <p:cNvSpPr/>
          <p:nvPr/>
        </p:nvSpPr>
        <p:spPr>
          <a:xfrm>
            <a:off x="4790037" y="3382687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30" name="Oval 829"/>
          <p:cNvSpPr/>
          <p:nvPr/>
        </p:nvSpPr>
        <p:spPr>
          <a:xfrm>
            <a:off x="5254860" y="3132430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31" name="Oval 830"/>
          <p:cNvSpPr/>
          <p:nvPr/>
        </p:nvSpPr>
        <p:spPr>
          <a:xfrm>
            <a:off x="5171999" y="3422897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32" name="Oval 831"/>
          <p:cNvSpPr/>
          <p:nvPr/>
        </p:nvSpPr>
        <p:spPr>
          <a:xfrm>
            <a:off x="5218514" y="3420945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33" name="Oval 832"/>
          <p:cNvSpPr/>
          <p:nvPr/>
        </p:nvSpPr>
        <p:spPr>
          <a:xfrm>
            <a:off x="4846394" y="3299343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34" name="Oval 833"/>
          <p:cNvSpPr/>
          <p:nvPr/>
        </p:nvSpPr>
        <p:spPr>
          <a:xfrm>
            <a:off x="4611130" y="2753851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35" name="Oval 834"/>
          <p:cNvSpPr/>
          <p:nvPr/>
        </p:nvSpPr>
        <p:spPr>
          <a:xfrm>
            <a:off x="4666063" y="2745668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36" name="Oval 835"/>
          <p:cNvSpPr/>
          <p:nvPr/>
        </p:nvSpPr>
        <p:spPr>
          <a:xfrm>
            <a:off x="4727331" y="3303948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37" name="Oval 836"/>
          <p:cNvSpPr/>
          <p:nvPr/>
        </p:nvSpPr>
        <p:spPr>
          <a:xfrm>
            <a:off x="4651297" y="3220445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38" name="Oval 837"/>
          <p:cNvSpPr/>
          <p:nvPr/>
        </p:nvSpPr>
        <p:spPr>
          <a:xfrm>
            <a:off x="4349505" y="3160957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39" name="Oval 838"/>
          <p:cNvSpPr/>
          <p:nvPr/>
        </p:nvSpPr>
        <p:spPr>
          <a:xfrm>
            <a:off x="4679562" y="2941927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40" name="Oval 839"/>
          <p:cNvSpPr/>
          <p:nvPr/>
        </p:nvSpPr>
        <p:spPr>
          <a:xfrm>
            <a:off x="5238192" y="3035071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41" name="Oval 840"/>
          <p:cNvSpPr/>
          <p:nvPr/>
        </p:nvSpPr>
        <p:spPr>
          <a:xfrm>
            <a:off x="4924825" y="3263671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42" name="Oval 841"/>
          <p:cNvSpPr/>
          <p:nvPr/>
        </p:nvSpPr>
        <p:spPr>
          <a:xfrm>
            <a:off x="4534616" y="3128253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43" name="Oval 842"/>
          <p:cNvSpPr/>
          <p:nvPr/>
        </p:nvSpPr>
        <p:spPr>
          <a:xfrm>
            <a:off x="4672100" y="3297052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09" name="b8b0933a-42d7-4d41-bba2-b9f5d7597405"/>
          <p:cNvSpPr txBox="1"/>
          <p:nvPr/>
        </p:nvSpPr>
        <p:spPr bwMode="auto">
          <a:xfrm>
            <a:off x="3561091" y="1594642"/>
            <a:ext cx="2146742" cy="369332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rtlCol="0" anchorCtr="1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lang="en-US" b="0" dirty="0">
                <a:solidFill>
                  <a:srgbClr val="C00000"/>
                </a:solidFill>
              </a:rPr>
              <a:t>Maximize accuracy</a:t>
            </a:r>
          </a:p>
        </p:txBody>
      </p:sp>
      <p:sp>
        <p:nvSpPr>
          <p:cNvPr id="310" name="TextBox 524"/>
          <p:cNvSpPr txBox="1"/>
          <p:nvPr/>
        </p:nvSpPr>
        <p:spPr bwMode="auto">
          <a:xfrm>
            <a:off x="6586976" y="1595889"/>
            <a:ext cx="1980029" cy="369332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rtlCol="0" anchorCtr="1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lang="en-US" b="0" dirty="0">
                <a:solidFill>
                  <a:srgbClr val="C00000"/>
                </a:solidFill>
              </a:rPr>
              <a:t>Balanced classes</a:t>
            </a:r>
          </a:p>
        </p:txBody>
      </p:sp>
    </p:spTree>
    <p:extLst>
      <p:ext uri="{BB962C8B-B14F-4D97-AF65-F5344CB8AC3E}">
        <p14:creationId xmlns:p14="http://schemas.microsoft.com/office/powerpoint/2010/main" val="5324985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Rectangle 605"/>
          <p:cNvSpPr/>
          <p:nvPr/>
        </p:nvSpPr>
        <p:spPr>
          <a:xfrm>
            <a:off x="6282381" y="1992625"/>
            <a:ext cx="2641599" cy="254786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Class imbalance (+ inappropriate loss function) can cause misleading results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Warning: models trained on balanced classes may perform poorly when facing natural class distributions</a:t>
            </a:r>
          </a:p>
          <a:p>
            <a:r>
              <a:rPr lang="en-US" dirty="0"/>
              <a:t>Recommendation: 1</a:t>
            </a:r>
            <a:r>
              <a:rPr lang="en-US" baseline="30000" dirty="0"/>
              <a:t>st</a:t>
            </a:r>
            <a:r>
              <a:rPr lang="en-US" dirty="0"/>
              <a:t> stage of training with balanced classes, 2</a:t>
            </a:r>
            <a:r>
              <a:rPr lang="en-US" baseline="30000" dirty="0"/>
              <a:t>nd</a:t>
            </a:r>
            <a:r>
              <a:rPr lang="en-US" dirty="0"/>
              <a:t> stage with natural class distributions</a:t>
            </a:r>
          </a:p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Principles of training a CNN – Class balancing</a:t>
            </a:r>
          </a:p>
        </p:txBody>
      </p:sp>
      <p:sp>
        <p:nvSpPr>
          <p:cNvPr id="229" name="Rectangle 228"/>
          <p:cNvSpPr/>
          <p:nvPr/>
        </p:nvSpPr>
        <p:spPr>
          <a:xfrm>
            <a:off x="3378121" y="1981756"/>
            <a:ext cx="2641599" cy="254786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231" name="Straight Connector 230"/>
          <p:cNvCxnSpPr>
            <a:stCxn id="229" idx="1"/>
            <a:endCxn id="229" idx="3"/>
          </p:cNvCxnSpPr>
          <p:nvPr/>
        </p:nvCxnSpPr>
        <p:spPr>
          <a:xfrm>
            <a:off x="3378121" y="3255689"/>
            <a:ext cx="2641599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Oval 207"/>
          <p:cNvSpPr/>
          <p:nvPr/>
        </p:nvSpPr>
        <p:spPr>
          <a:xfrm>
            <a:off x="3757056" y="2330450"/>
            <a:ext cx="1924050" cy="1873250"/>
          </a:xfrm>
          <a:prstGeom prst="ellipse">
            <a:avLst/>
          </a:prstGeom>
          <a:solidFill>
            <a:srgbClr val="548235">
              <a:alpha val="16863"/>
            </a:srgb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418" name="Straight Connector 417"/>
          <p:cNvCxnSpPr/>
          <p:nvPr/>
        </p:nvCxnSpPr>
        <p:spPr>
          <a:xfrm>
            <a:off x="7622230" y="2004616"/>
            <a:ext cx="0" cy="254786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9" name="Straight Connector 418"/>
          <p:cNvCxnSpPr/>
          <p:nvPr/>
        </p:nvCxnSpPr>
        <p:spPr>
          <a:xfrm>
            <a:off x="6301430" y="3278549"/>
            <a:ext cx="2641599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0" name="Oval 419"/>
          <p:cNvSpPr/>
          <p:nvPr/>
        </p:nvSpPr>
        <p:spPr>
          <a:xfrm>
            <a:off x="7446018" y="2926760"/>
            <a:ext cx="52388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21" name="Oval 420"/>
          <p:cNvSpPr/>
          <p:nvPr/>
        </p:nvSpPr>
        <p:spPr>
          <a:xfrm>
            <a:off x="7503168" y="3015660"/>
            <a:ext cx="52388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22" name="Oval 421"/>
          <p:cNvSpPr/>
          <p:nvPr/>
        </p:nvSpPr>
        <p:spPr>
          <a:xfrm>
            <a:off x="7414268" y="3015660"/>
            <a:ext cx="52388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23" name="Oval 422"/>
          <p:cNvSpPr/>
          <p:nvPr/>
        </p:nvSpPr>
        <p:spPr>
          <a:xfrm>
            <a:off x="7598418" y="3015660"/>
            <a:ext cx="52388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24" name="Oval 423"/>
          <p:cNvSpPr/>
          <p:nvPr/>
        </p:nvSpPr>
        <p:spPr>
          <a:xfrm>
            <a:off x="7477768" y="3079160"/>
            <a:ext cx="52388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25" name="Oval 424"/>
          <p:cNvSpPr/>
          <p:nvPr/>
        </p:nvSpPr>
        <p:spPr>
          <a:xfrm>
            <a:off x="7687318" y="3066460"/>
            <a:ext cx="52388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26" name="Oval 425"/>
          <p:cNvSpPr/>
          <p:nvPr/>
        </p:nvSpPr>
        <p:spPr>
          <a:xfrm>
            <a:off x="7598418" y="2901360"/>
            <a:ext cx="52388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27" name="Oval 426"/>
          <p:cNvSpPr/>
          <p:nvPr/>
        </p:nvSpPr>
        <p:spPr>
          <a:xfrm>
            <a:off x="7528568" y="2825160"/>
            <a:ext cx="52388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28" name="Oval 427"/>
          <p:cNvSpPr/>
          <p:nvPr/>
        </p:nvSpPr>
        <p:spPr>
          <a:xfrm>
            <a:off x="7807968" y="3161710"/>
            <a:ext cx="52388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29" name="Oval 428"/>
          <p:cNvSpPr/>
          <p:nvPr/>
        </p:nvSpPr>
        <p:spPr>
          <a:xfrm>
            <a:off x="7757168" y="3225210"/>
            <a:ext cx="52388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30" name="Oval 429"/>
          <p:cNvSpPr/>
          <p:nvPr/>
        </p:nvSpPr>
        <p:spPr>
          <a:xfrm>
            <a:off x="7668268" y="3225210"/>
            <a:ext cx="52388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31" name="Oval 430"/>
          <p:cNvSpPr/>
          <p:nvPr/>
        </p:nvSpPr>
        <p:spPr>
          <a:xfrm>
            <a:off x="7852418" y="3225210"/>
            <a:ext cx="52388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32" name="Oval 431"/>
          <p:cNvSpPr/>
          <p:nvPr/>
        </p:nvSpPr>
        <p:spPr>
          <a:xfrm>
            <a:off x="7731768" y="3288710"/>
            <a:ext cx="52388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33" name="Oval 432"/>
          <p:cNvSpPr/>
          <p:nvPr/>
        </p:nvSpPr>
        <p:spPr>
          <a:xfrm>
            <a:off x="7846068" y="3333160"/>
            <a:ext cx="52388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34" name="Oval 433"/>
          <p:cNvSpPr/>
          <p:nvPr/>
        </p:nvSpPr>
        <p:spPr>
          <a:xfrm>
            <a:off x="7941318" y="3276010"/>
            <a:ext cx="52388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35" name="Oval 434"/>
          <p:cNvSpPr/>
          <p:nvPr/>
        </p:nvSpPr>
        <p:spPr>
          <a:xfrm>
            <a:off x="7896868" y="3155360"/>
            <a:ext cx="52388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36" name="Oval 435"/>
          <p:cNvSpPr/>
          <p:nvPr/>
        </p:nvSpPr>
        <p:spPr>
          <a:xfrm>
            <a:off x="7782568" y="3034710"/>
            <a:ext cx="52388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38" name="Oval 437"/>
          <p:cNvSpPr/>
          <p:nvPr/>
        </p:nvSpPr>
        <p:spPr>
          <a:xfrm>
            <a:off x="7414268" y="3104560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42" name="Oval 441"/>
          <p:cNvSpPr/>
          <p:nvPr/>
        </p:nvSpPr>
        <p:spPr>
          <a:xfrm>
            <a:off x="7338068" y="3231560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44" name="Oval 443"/>
          <p:cNvSpPr/>
          <p:nvPr/>
        </p:nvSpPr>
        <p:spPr>
          <a:xfrm>
            <a:off x="7561112" y="3197903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46" name="Oval 445"/>
          <p:cNvSpPr/>
          <p:nvPr/>
        </p:nvSpPr>
        <p:spPr>
          <a:xfrm>
            <a:off x="7388868" y="2977560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54" name="Oval 453"/>
          <p:cNvSpPr/>
          <p:nvPr/>
        </p:nvSpPr>
        <p:spPr>
          <a:xfrm>
            <a:off x="7706368" y="3485560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56" name="Oval 455"/>
          <p:cNvSpPr/>
          <p:nvPr/>
        </p:nvSpPr>
        <p:spPr>
          <a:xfrm>
            <a:off x="7757168" y="3307760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58" name="Oval 457"/>
          <p:cNvSpPr/>
          <p:nvPr/>
        </p:nvSpPr>
        <p:spPr>
          <a:xfrm>
            <a:off x="7627787" y="3136310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60" name="Oval 459"/>
          <p:cNvSpPr/>
          <p:nvPr/>
        </p:nvSpPr>
        <p:spPr>
          <a:xfrm>
            <a:off x="7596036" y="3237001"/>
            <a:ext cx="52388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61" name="Oval 460"/>
          <p:cNvSpPr/>
          <p:nvPr/>
        </p:nvSpPr>
        <p:spPr>
          <a:xfrm>
            <a:off x="7508724" y="3187109"/>
            <a:ext cx="52388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62" name="Oval 461"/>
          <p:cNvSpPr/>
          <p:nvPr/>
        </p:nvSpPr>
        <p:spPr>
          <a:xfrm>
            <a:off x="7438558" y="2796266"/>
            <a:ext cx="52388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63" name="Oval 462"/>
          <p:cNvSpPr/>
          <p:nvPr/>
        </p:nvSpPr>
        <p:spPr>
          <a:xfrm>
            <a:off x="7759549" y="2919775"/>
            <a:ext cx="52388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64" name="Oval 463"/>
          <p:cNvSpPr/>
          <p:nvPr/>
        </p:nvSpPr>
        <p:spPr>
          <a:xfrm>
            <a:off x="7888930" y="2911360"/>
            <a:ext cx="52388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65" name="Oval 464"/>
          <p:cNvSpPr/>
          <p:nvPr/>
        </p:nvSpPr>
        <p:spPr>
          <a:xfrm>
            <a:off x="7661124" y="2797219"/>
            <a:ext cx="52388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66" name="Oval 465"/>
          <p:cNvSpPr/>
          <p:nvPr/>
        </p:nvSpPr>
        <p:spPr>
          <a:xfrm>
            <a:off x="7956400" y="3081700"/>
            <a:ext cx="52388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67" name="Oval 466"/>
          <p:cNvSpPr/>
          <p:nvPr/>
        </p:nvSpPr>
        <p:spPr>
          <a:xfrm>
            <a:off x="7912744" y="3218381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69" name="Oval 468"/>
          <p:cNvSpPr/>
          <p:nvPr/>
        </p:nvSpPr>
        <p:spPr>
          <a:xfrm>
            <a:off x="7988944" y="3271407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74" name="Oval 473"/>
          <p:cNvSpPr/>
          <p:nvPr/>
        </p:nvSpPr>
        <p:spPr>
          <a:xfrm>
            <a:off x="7198368" y="2837701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75" name="Oval 474"/>
          <p:cNvSpPr/>
          <p:nvPr/>
        </p:nvSpPr>
        <p:spPr>
          <a:xfrm>
            <a:off x="7382518" y="2837701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76" name="Oval 475"/>
          <p:cNvSpPr/>
          <p:nvPr/>
        </p:nvSpPr>
        <p:spPr>
          <a:xfrm>
            <a:off x="7261868" y="2901201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81" name="Oval 480"/>
          <p:cNvSpPr/>
          <p:nvPr/>
        </p:nvSpPr>
        <p:spPr>
          <a:xfrm>
            <a:off x="6976911" y="2939459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83" name="Oval 482"/>
          <p:cNvSpPr/>
          <p:nvPr/>
        </p:nvSpPr>
        <p:spPr>
          <a:xfrm>
            <a:off x="7040411" y="3002959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85" name="Oval 484"/>
          <p:cNvSpPr/>
          <p:nvPr/>
        </p:nvSpPr>
        <p:spPr>
          <a:xfrm>
            <a:off x="7249961" y="2990259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88" name="Oval 487"/>
          <p:cNvSpPr/>
          <p:nvPr/>
        </p:nvSpPr>
        <p:spPr>
          <a:xfrm>
            <a:off x="6914999" y="3101384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89" name="Oval 488"/>
          <p:cNvSpPr/>
          <p:nvPr/>
        </p:nvSpPr>
        <p:spPr>
          <a:xfrm>
            <a:off x="7099149" y="3101384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91" name="Oval 490"/>
          <p:cNvSpPr/>
          <p:nvPr/>
        </p:nvSpPr>
        <p:spPr>
          <a:xfrm>
            <a:off x="7092799" y="3209334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95" name="Oval 494"/>
          <p:cNvSpPr/>
          <p:nvPr/>
        </p:nvSpPr>
        <p:spPr>
          <a:xfrm>
            <a:off x="7180905" y="3333160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98" name="Oval 497"/>
          <p:cNvSpPr/>
          <p:nvPr/>
        </p:nvSpPr>
        <p:spPr>
          <a:xfrm>
            <a:off x="7358705" y="3441110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99" name="Oval 498"/>
          <p:cNvSpPr/>
          <p:nvPr/>
        </p:nvSpPr>
        <p:spPr>
          <a:xfrm>
            <a:off x="7453955" y="3383960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03" name="Oval 502"/>
          <p:cNvSpPr/>
          <p:nvPr/>
        </p:nvSpPr>
        <p:spPr>
          <a:xfrm>
            <a:off x="7738912" y="3584619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07" name="Oval 506"/>
          <p:cNvSpPr/>
          <p:nvPr/>
        </p:nvSpPr>
        <p:spPr>
          <a:xfrm>
            <a:off x="7738912" y="3648119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09" name="Oval 508"/>
          <p:cNvSpPr/>
          <p:nvPr/>
        </p:nvSpPr>
        <p:spPr>
          <a:xfrm>
            <a:off x="7240437" y="2624500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10" name="Oval 509"/>
          <p:cNvSpPr/>
          <p:nvPr/>
        </p:nvSpPr>
        <p:spPr>
          <a:xfrm>
            <a:off x="7424587" y="2624500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11" name="Oval 510"/>
          <p:cNvSpPr/>
          <p:nvPr/>
        </p:nvSpPr>
        <p:spPr>
          <a:xfrm>
            <a:off x="7303937" y="2688000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13" name="Oval 512"/>
          <p:cNvSpPr/>
          <p:nvPr/>
        </p:nvSpPr>
        <p:spPr>
          <a:xfrm>
            <a:off x="7513487" y="2675300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15" name="Oval 514"/>
          <p:cNvSpPr/>
          <p:nvPr/>
        </p:nvSpPr>
        <p:spPr>
          <a:xfrm>
            <a:off x="7039617" y="2705463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16" name="Oval 515"/>
          <p:cNvSpPr/>
          <p:nvPr/>
        </p:nvSpPr>
        <p:spPr>
          <a:xfrm>
            <a:off x="6950717" y="2705463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18" name="Oval 517"/>
          <p:cNvSpPr/>
          <p:nvPr/>
        </p:nvSpPr>
        <p:spPr>
          <a:xfrm>
            <a:off x="7014217" y="2768963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22" name="Oval 521"/>
          <p:cNvSpPr/>
          <p:nvPr/>
        </p:nvSpPr>
        <p:spPr>
          <a:xfrm>
            <a:off x="7341243" y="3520006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23" name="Oval 522"/>
          <p:cNvSpPr/>
          <p:nvPr/>
        </p:nvSpPr>
        <p:spPr>
          <a:xfrm>
            <a:off x="7455543" y="3564456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24" name="Oval 523"/>
          <p:cNvSpPr/>
          <p:nvPr/>
        </p:nvSpPr>
        <p:spPr>
          <a:xfrm>
            <a:off x="7550793" y="3507306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27" name="Oval 526"/>
          <p:cNvSpPr/>
          <p:nvPr/>
        </p:nvSpPr>
        <p:spPr>
          <a:xfrm>
            <a:off x="7303937" y="3663515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30" name="Oval 529"/>
          <p:cNvSpPr/>
          <p:nvPr/>
        </p:nvSpPr>
        <p:spPr>
          <a:xfrm>
            <a:off x="7481737" y="3771465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34" name="Oval 533"/>
          <p:cNvSpPr/>
          <p:nvPr/>
        </p:nvSpPr>
        <p:spPr>
          <a:xfrm>
            <a:off x="8031806" y="3439841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37" name="Oval 536"/>
          <p:cNvSpPr/>
          <p:nvPr/>
        </p:nvSpPr>
        <p:spPr>
          <a:xfrm>
            <a:off x="7969100" y="3538900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40" name="Oval 539"/>
          <p:cNvSpPr/>
          <p:nvPr/>
        </p:nvSpPr>
        <p:spPr>
          <a:xfrm>
            <a:off x="7943700" y="3602400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41" name="Oval 540"/>
          <p:cNvSpPr/>
          <p:nvPr/>
        </p:nvSpPr>
        <p:spPr>
          <a:xfrm>
            <a:off x="8104038" y="3785907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42" name="Oval 541"/>
          <p:cNvSpPr/>
          <p:nvPr/>
        </p:nvSpPr>
        <p:spPr>
          <a:xfrm>
            <a:off x="8153250" y="3589700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44" name="Oval 543"/>
          <p:cNvSpPr/>
          <p:nvPr/>
        </p:nvSpPr>
        <p:spPr>
          <a:xfrm>
            <a:off x="7665093" y="3739715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46" name="Oval 545"/>
          <p:cNvSpPr/>
          <p:nvPr/>
        </p:nvSpPr>
        <p:spPr>
          <a:xfrm>
            <a:off x="7874643" y="3727015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49" name="Oval 548"/>
          <p:cNvSpPr/>
          <p:nvPr/>
        </p:nvSpPr>
        <p:spPr>
          <a:xfrm>
            <a:off x="7627787" y="3883224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52" name="Oval 551"/>
          <p:cNvSpPr/>
          <p:nvPr/>
        </p:nvSpPr>
        <p:spPr>
          <a:xfrm>
            <a:off x="7805587" y="3991174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53" name="Oval 552"/>
          <p:cNvSpPr/>
          <p:nvPr/>
        </p:nvSpPr>
        <p:spPr>
          <a:xfrm>
            <a:off x="7900837" y="3934024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54" name="Oval 553"/>
          <p:cNvSpPr/>
          <p:nvPr/>
        </p:nvSpPr>
        <p:spPr>
          <a:xfrm>
            <a:off x="7878612" y="3468567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55" name="Oval 554"/>
          <p:cNvSpPr/>
          <p:nvPr/>
        </p:nvSpPr>
        <p:spPr>
          <a:xfrm>
            <a:off x="7186462" y="3556202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61" name="Oval 560"/>
          <p:cNvSpPr/>
          <p:nvPr/>
        </p:nvSpPr>
        <p:spPr>
          <a:xfrm>
            <a:off x="8189767" y="3889888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62" name="Oval 561"/>
          <p:cNvSpPr/>
          <p:nvPr/>
        </p:nvSpPr>
        <p:spPr>
          <a:xfrm>
            <a:off x="8308033" y="3663836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63" name="Oval 562"/>
          <p:cNvSpPr/>
          <p:nvPr/>
        </p:nvSpPr>
        <p:spPr>
          <a:xfrm>
            <a:off x="8219133" y="3676536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66" name="Oval 565"/>
          <p:cNvSpPr/>
          <p:nvPr/>
        </p:nvSpPr>
        <p:spPr>
          <a:xfrm>
            <a:off x="7592068" y="2780710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67" name="Oval 566"/>
          <p:cNvSpPr/>
          <p:nvPr/>
        </p:nvSpPr>
        <p:spPr>
          <a:xfrm>
            <a:off x="7886550" y="3098210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69" name="Oval 568"/>
          <p:cNvSpPr/>
          <p:nvPr/>
        </p:nvSpPr>
        <p:spPr>
          <a:xfrm>
            <a:off x="8060066" y="3093131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70" name="Oval 569"/>
          <p:cNvSpPr/>
          <p:nvPr/>
        </p:nvSpPr>
        <p:spPr>
          <a:xfrm>
            <a:off x="8155316" y="3035981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73" name="Oval 572"/>
          <p:cNvSpPr/>
          <p:nvPr/>
        </p:nvSpPr>
        <p:spPr>
          <a:xfrm>
            <a:off x="8132298" y="3439197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74" name="Oval 573"/>
          <p:cNvSpPr/>
          <p:nvPr/>
        </p:nvSpPr>
        <p:spPr>
          <a:xfrm>
            <a:off x="8181510" y="3242990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77" name="Oval 576"/>
          <p:cNvSpPr/>
          <p:nvPr/>
        </p:nvSpPr>
        <p:spPr>
          <a:xfrm>
            <a:off x="8310099" y="3110117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80" name="Oval 579"/>
          <p:cNvSpPr/>
          <p:nvPr/>
        </p:nvSpPr>
        <p:spPr>
          <a:xfrm>
            <a:off x="8218027" y="3543178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81" name="Oval 580"/>
          <p:cNvSpPr/>
          <p:nvPr/>
        </p:nvSpPr>
        <p:spPr>
          <a:xfrm>
            <a:off x="8336293" y="3317126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93" name="Oval 592"/>
          <p:cNvSpPr/>
          <p:nvPr/>
        </p:nvSpPr>
        <p:spPr>
          <a:xfrm>
            <a:off x="8155316" y="3298869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03" name="Oval 602"/>
          <p:cNvSpPr/>
          <p:nvPr/>
        </p:nvSpPr>
        <p:spPr>
          <a:xfrm>
            <a:off x="7488087" y="3429679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05" name="Freeform 604"/>
          <p:cNvSpPr/>
          <p:nvPr/>
        </p:nvSpPr>
        <p:spPr>
          <a:xfrm>
            <a:off x="6668330" y="2491740"/>
            <a:ext cx="1903462" cy="1636081"/>
          </a:xfrm>
          <a:custGeom>
            <a:avLst/>
            <a:gdLst>
              <a:gd name="connsiteX0" fmla="*/ 731520 w 1828800"/>
              <a:gd name="connsiteY0" fmla="*/ 0 h 1615440"/>
              <a:gd name="connsiteX1" fmla="*/ 876300 w 1828800"/>
              <a:gd name="connsiteY1" fmla="*/ 137160 h 1615440"/>
              <a:gd name="connsiteX2" fmla="*/ 929640 w 1828800"/>
              <a:gd name="connsiteY2" fmla="*/ 281940 h 1615440"/>
              <a:gd name="connsiteX3" fmla="*/ 868680 w 1828800"/>
              <a:gd name="connsiteY3" fmla="*/ 358140 h 1615440"/>
              <a:gd name="connsiteX4" fmla="*/ 731520 w 1828800"/>
              <a:gd name="connsiteY4" fmla="*/ 464820 h 1615440"/>
              <a:gd name="connsiteX5" fmla="*/ 716280 w 1828800"/>
              <a:gd name="connsiteY5" fmla="*/ 617220 h 1615440"/>
              <a:gd name="connsiteX6" fmla="*/ 762000 w 1828800"/>
              <a:gd name="connsiteY6" fmla="*/ 777240 h 1615440"/>
              <a:gd name="connsiteX7" fmla="*/ 891540 w 1828800"/>
              <a:gd name="connsiteY7" fmla="*/ 830580 h 1615440"/>
              <a:gd name="connsiteX8" fmla="*/ 1021080 w 1828800"/>
              <a:gd name="connsiteY8" fmla="*/ 822960 h 1615440"/>
              <a:gd name="connsiteX9" fmla="*/ 1257300 w 1828800"/>
              <a:gd name="connsiteY9" fmla="*/ 815340 h 1615440"/>
              <a:gd name="connsiteX10" fmla="*/ 1280160 w 1828800"/>
              <a:gd name="connsiteY10" fmla="*/ 701040 h 1615440"/>
              <a:gd name="connsiteX11" fmla="*/ 1386840 w 1828800"/>
              <a:gd name="connsiteY11" fmla="*/ 533400 h 1615440"/>
              <a:gd name="connsiteX12" fmla="*/ 1661160 w 1828800"/>
              <a:gd name="connsiteY12" fmla="*/ 533400 h 1615440"/>
              <a:gd name="connsiteX13" fmla="*/ 1828800 w 1828800"/>
              <a:gd name="connsiteY13" fmla="*/ 762000 h 1615440"/>
              <a:gd name="connsiteX14" fmla="*/ 1828800 w 1828800"/>
              <a:gd name="connsiteY14" fmla="*/ 1181100 h 1615440"/>
              <a:gd name="connsiteX15" fmla="*/ 1546860 w 1828800"/>
              <a:gd name="connsiteY15" fmla="*/ 1524000 h 1615440"/>
              <a:gd name="connsiteX16" fmla="*/ 1158240 w 1828800"/>
              <a:gd name="connsiteY16" fmla="*/ 1615440 h 1615440"/>
              <a:gd name="connsiteX17" fmla="*/ 320040 w 1828800"/>
              <a:gd name="connsiteY17" fmla="*/ 1318260 h 1615440"/>
              <a:gd name="connsiteX18" fmla="*/ 0 w 1828800"/>
              <a:gd name="connsiteY18" fmla="*/ 754380 h 1615440"/>
              <a:gd name="connsiteX19" fmla="*/ 0 w 1828800"/>
              <a:gd name="connsiteY19" fmla="*/ 259080 h 1615440"/>
              <a:gd name="connsiteX20" fmla="*/ 731520 w 1828800"/>
              <a:gd name="connsiteY20" fmla="*/ 0 h 1615440"/>
              <a:gd name="connsiteX0" fmla="*/ 731520 w 1828800"/>
              <a:gd name="connsiteY0" fmla="*/ 2467 h 1617907"/>
              <a:gd name="connsiteX1" fmla="*/ 876300 w 1828800"/>
              <a:gd name="connsiteY1" fmla="*/ 139627 h 1617907"/>
              <a:gd name="connsiteX2" fmla="*/ 929640 w 1828800"/>
              <a:gd name="connsiteY2" fmla="*/ 284407 h 1617907"/>
              <a:gd name="connsiteX3" fmla="*/ 868680 w 1828800"/>
              <a:gd name="connsiteY3" fmla="*/ 360607 h 1617907"/>
              <a:gd name="connsiteX4" fmla="*/ 731520 w 1828800"/>
              <a:gd name="connsiteY4" fmla="*/ 467287 h 1617907"/>
              <a:gd name="connsiteX5" fmla="*/ 716280 w 1828800"/>
              <a:gd name="connsiteY5" fmla="*/ 619687 h 1617907"/>
              <a:gd name="connsiteX6" fmla="*/ 762000 w 1828800"/>
              <a:gd name="connsiteY6" fmla="*/ 779707 h 1617907"/>
              <a:gd name="connsiteX7" fmla="*/ 891540 w 1828800"/>
              <a:gd name="connsiteY7" fmla="*/ 833047 h 1617907"/>
              <a:gd name="connsiteX8" fmla="*/ 1021080 w 1828800"/>
              <a:gd name="connsiteY8" fmla="*/ 825427 h 1617907"/>
              <a:gd name="connsiteX9" fmla="*/ 1257300 w 1828800"/>
              <a:gd name="connsiteY9" fmla="*/ 817807 h 1617907"/>
              <a:gd name="connsiteX10" fmla="*/ 1280160 w 1828800"/>
              <a:gd name="connsiteY10" fmla="*/ 703507 h 1617907"/>
              <a:gd name="connsiteX11" fmla="*/ 1386840 w 1828800"/>
              <a:gd name="connsiteY11" fmla="*/ 535867 h 1617907"/>
              <a:gd name="connsiteX12" fmla="*/ 1661160 w 1828800"/>
              <a:gd name="connsiteY12" fmla="*/ 535867 h 1617907"/>
              <a:gd name="connsiteX13" fmla="*/ 1828800 w 1828800"/>
              <a:gd name="connsiteY13" fmla="*/ 764467 h 1617907"/>
              <a:gd name="connsiteX14" fmla="*/ 1828800 w 1828800"/>
              <a:gd name="connsiteY14" fmla="*/ 1183567 h 1617907"/>
              <a:gd name="connsiteX15" fmla="*/ 1546860 w 1828800"/>
              <a:gd name="connsiteY15" fmla="*/ 1526467 h 1617907"/>
              <a:gd name="connsiteX16" fmla="*/ 1158240 w 1828800"/>
              <a:gd name="connsiteY16" fmla="*/ 1617907 h 1617907"/>
              <a:gd name="connsiteX17" fmla="*/ 320040 w 1828800"/>
              <a:gd name="connsiteY17" fmla="*/ 1320727 h 1617907"/>
              <a:gd name="connsiteX18" fmla="*/ 0 w 1828800"/>
              <a:gd name="connsiteY18" fmla="*/ 756847 h 1617907"/>
              <a:gd name="connsiteX19" fmla="*/ 0 w 1828800"/>
              <a:gd name="connsiteY19" fmla="*/ 261547 h 1617907"/>
              <a:gd name="connsiteX20" fmla="*/ 731520 w 1828800"/>
              <a:gd name="connsiteY20" fmla="*/ 2467 h 1617907"/>
              <a:gd name="connsiteX0" fmla="*/ 731520 w 1828800"/>
              <a:gd name="connsiteY0" fmla="*/ 2424 h 1617864"/>
              <a:gd name="connsiteX1" fmla="*/ 876300 w 1828800"/>
              <a:gd name="connsiteY1" fmla="*/ 139584 h 1617864"/>
              <a:gd name="connsiteX2" fmla="*/ 929640 w 1828800"/>
              <a:gd name="connsiteY2" fmla="*/ 284364 h 1617864"/>
              <a:gd name="connsiteX3" fmla="*/ 868680 w 1828800"/>
              <a:gd name="connsiteY3" fmla="*/ 360564 h 1617864"/>
              <a:gd name="connsiteX4" fmla="*/ 731520 w 1828800"/>
              <a:gd name="connsiteY4" fmla="*/ 467244 h 1617864"/>
              <a:gd name="connsiteX5" fmla="*/ 716280 w 1828800"/>
              <a:gd name="connsiteY5" fmla="*/ 619644 h 1617864"/>
              <a:gd name="connsiteX6" fmla="*/ 762000 w 1828800"/>
              <a:gd name="connsiteY6" fmla="*/ 779664 h 1617864"/>
              <a:gd name="connsiteX7" fmla="*/ 891540 w 1828800"/>
              <a:gd name="connsiteY7" fmla="*/ 833004 h 1617864"/>
              <a:gd name="connsiteX8" fmla="*/ 1021080 w 1828800"/>
              <a:gd name="connsiteY8" fmla="*/ 825384 h 1617864"/>
              <a:gd name="connsiteX9" fmla="*/ 1257300 w 1828800"/>
              <a:gd name="connsiteY9" fmla="*/ 817764 h 1617864"/>
              <a:gd name="connsiteX10" fmla="*/ 1280160 w 1828800"/>
              <a:gd name="connsiteY10" fmla="*/ 703464 h 1617864"/>
              <a:gd name="connsiteX11" fmla="*/ 1386840 w 1828800"/>
              <a:gd name="connsiteY11" fmla="*/ 535824 h 1617864"/>
              <a:gd name="connsiteX12" fmla="*/ 1661160 w 1828800"/>
              <a:gd name="connsiteY12" fmla="*/ 535824 h 1617864"/>
              <a:gd name="connsiteX13" fmla="*/ 1828800 w 1828800"/>
              <a:gd name="connsiteY13" fmla="*/ 764424 h 1617864"/>
              <a:gd name="connsiteX14" fmla="*/ 1828800 w 1828800"/>
              <a:gd name="connsiteY14" fmla="*/ 1183524 h 1617864"/>
              <a:gd name="connsiteX15" fmla="*/ 1546860 w 1828800"/>
              <a:gd name="connsiteY15" fmla="*/ 1526424 h 1617864"/>
              <a:gd name="connsiteX16" fmla="*/ 1158240 w 1828800"/>
              <a:gd name="connsiteY16" fmla="*/ 1617864 h 1617864"/>
              <a:gd name="connsiteX17" fmla="*/ 320040 w 1828800"/>
              <a:gd name="connsiteY17" fmla="*/ 1320684 h 1617864"/>
              <a:gd name="connsiteX18" fmla="*/ 0 w 1828800"/>
              <a:gd name="connsiteY18" fmla="*/ 756804 h 1617864"/>
              <a:gd name="connsiteX19" fmla="*/ 0 w 1828800"/>
              <a:gd name="connsiteY19" fmla="*/ 261504 h 1617864"/>
              <a:gd name="connsiteX20" fmla="*/ 731520 w 1828800"/>
              <a:gd name="connsiteY20" fmla="*/ 2424 h 1617864"/>
              <a:gd name="connsiteX0" fmla="*/ 731520 w 1828800"/>
              <a:gd name="connsiteY0" fmla="*/ 2424 h 1617864"/>
              <a:gd name="connsiteX1" fmla="*/ 876300 w 1828800"/>
              <a:gd name="connsiteY1" fmla="*/ 139584 h 1617864"/>
              <a:gd name="connsiteX2" fmla="*/ 929640 w 1828800"/>
              <a:gd name="connsiteY2" fmla="*/ 284364 h 1617864"/>
              <a:gd name="connsiteX3" fmla="*/ 868680 w 1828800"/>
              <a:gd name="connsiteY3" fmla="*/ 360564 h 1617864"/>
              <a:gd name="connsiteX4" fmla="*/ 731520 w 1828800"/>
              <a:gd name="connsiteY4" fmla="*/ 467244 h 1617864"/>
              <a:gd name="connsiteX5" fmla="*/ 716280 w 1828800"/>
              <a:gd name="connsiteY5" fmla="*/ 619644 h 1617864"/>
              <a:gd name="connsiteX6" fmla="*/ 762000 w 1828800"/>
              <a:gd name="connsiteY6" fmla="*/ 779664 h 1617864"/>
              <a:gd name="connsiteX7" fmla="*/ 891540 w 1828800"/>
              <a:gd name="connsiteY7" fmla="*/ 833004 h 1617864"/>
              <a:gd name="connsiteX8" fmla="*/ 1021080 w 1828800"/>
              <a:gd name="connsiteY8" fmla="*/ 825384 h 1617864"/>
              <a:gd name="connsiteX9" fmla="*/ 1257300 w 1828800"/>
              <a:gd name="connsiteY9" fmla="*/ 817764 h 1617864"/>
              <a:gd name="connsiteX10" fmla="*/ 1280160 w 1828800"/>
              <a:gd name="connsiteY10" fmla="*/ 703464 h 1617864"/>
              <a:gd name="connsiteX11" fmla="*/ 1386840 w 1828800"/>
              <a:gd name="connsiteY11" fmla="*/ 535824 h 1617864"/>
              <a:gd name="connsiteX12" fmla="*/ 1661160 w 1828800"/>
              <a:gd name="connsiteY12" fmla="*/ 535824 h 1617864"/>
              <a:gd name="connsiteX13" fmla="*/ 1828800 w 1828800"/>
              <a:gd name="connsiteY13" fmla="*/ 764424 h 1617864"/>
              <a:gd name="connsiteX14" fmla="*/ 1828800 w 1828800"/>
              <a:gd name="connsiteY14" fmla="*/ 1183524 h 1617864"/>
              <a:gd name="connsiteX15" fmla="*/ 1546860 w 1828800"/>
              <a:gd name="connsiteY15" fmla="*/ 1526424 h 1617864"/>
              <a:gd name="connsiteX16" fmla="*/ 1158240 w 1828800"/>
              <a:gd name="connsiteY16" fmla="*/ 1617864 h 1617864"/>
              <a:gd name="connsiteX17" fmla="*/ 320040 w 1828800"/>
              <a:gd name="connsiteY17" fmla="*/ 1320684 h 1617864"/>
              <a:gd name="connsiteX18" fmla="*/ 0 w 1828800"/>
              <a:gd name="connsiteY18" fmla="*/ 756804 h 1617864"/>
              <a:gd name="connsiteX19" fmla="*/ 0 w 1828800"/>
              <a:gd name="connsiteY19" fmla="*/ 261504 h 1617864"/>
              <a:gd name="connsiteX20" fmla="*/ 731520 w 1828800"/>
              <a:gd name="connsiteY20" fmla="*/ 2424 h 1617864"/>
              <a:gd name="connsiteX0" fmla="*/ 731520 w 1828800"/>
              <a:gd name="connsiteY0" fmla="*/ 2424 h 1617864"/>
              <a:gd name="connsiteX1" fmla="*/ 876300 w 1828800"/>
              <a:gd name="connsiteY1" fmla="*/ 139584 h 1617864"/>
              <a:gd name="connsiteX2" fmla="*/ 929640 w 1828800"/>
              <a:gd name="connsiteY2" fmla="*/ 284364 h 1617864"/>
              <a:gd name="connsiteX3" fmla="*/ 868680 w 1828800"/>
              <a:gd name="connsiteY3" fmla="*/ 360564 h 1617864"/>
              <a:gd name="connsiteX4" fmla="*/ 731520 w 1828800"/>
              <a:gd name="connsiteY4" fmla="*/ 467244 h 1617864"/>
              <a:gd name="connsiteX5" fmla="*/ 716280 w 1828800"/>
              <a:gd name="connsiteY5" fmla="*/ 619644 h 1617864"/>
              <a:gd name="connsiteX6" fmla="*/ 762000 w 1828800"/>
              <a:gd name="connsiteY6" fmla="*/ 779664 h 1617864"/>
              <a:gd name="connsiteX7" fmla="*/ 891540 w 1828800"/>
              <a:gd name="connsiteY7" fmla="*/ 833004 h 1617864"/>
              <a:gd name="connsiteX8" fmla="*/ 1021080 w 1828800"/>
              <a:gd name="connsiteY8" fmla="*/ 825384 h 1617864"/>
              <a:gd name="connsiteX9" fmla="*/ 1257300 w 1828800"/>
              <a:gd name="connsiteY9" fmla="*/ 817764 h 1617864"/>
              <a:gd name="connsiteX10" fmla="*/ 1280160 w 1828800"/>
              <a:gd name="connsiteY10" fmla="*/ 703464 h 1617864"/>
              <a:gd name="connsiteX11" fmla="*/ 1386840 w 1828800"/>
              <a:gd name="connsiteY11" fmla="*/ 535824 h 1617864"/>
              <a:gd name="connsiteX12" fmla="*/ 1661160 w 1828800"/>
              <a:gd name="connsiteY12" fmla="*/ 535824 h 1617864"/>
              <a:gd name="connsiteX13" fmla="*/ 1828800 w 1828800"/>
              <a:gd name="connsiteY13" fmla="*/ 764424 h 1617864"/>
              <a:gd name="connsiteX14" fmla="*/ 1828800 w 1828800"/>
              <a:gd name="connsiteY14" fmla="*/ 1183524 h 1617864"/>
              <a:gd name="connsiteX15" fmla="*/ 1546860 w 1828800"/>
              <a:gd name="connsiteY15" fmla="*/ 1526424 h 1617864"/>
              <a:gd name="connsiteX16" fmla="*/ 1158240 w 1828800"/>
              <a:gd name="connsiteY16" fmla="*/ 1617864 h 1617864"/>
              <a:gd name="connsiteX17" fmla="*/ 320040 w 1828800"/>
              <a:gd name="connsiteY17" fmla="*/ 1320684 h 1617864"/>
              <a:gd name="connsiteX18" fmla="*/ 0 w 1828800"/>
              <a:gd name="connsiteY18" fmla="*/ 756804 h 1617864"/>
              <a:gd name="connsiteX19" fmla="*/ 0 w 1828800"/>
              <a:gd name="connsiteY19" fmla="*/ 261504 h 1617864"/>
              <a:gd name="connsiteX20" fmla="*/ 731520 w 1828800"/>
              <a:gd name="connsiteY20" fmla="*/ 2424 h 1617864"/>
              <a:gd name="connsiteX0" fmla="*/ 731520 w 1828800"/>
              <a:gd name="connsiteY0" fmla="*/ 2424 h 1617864"/>
              <a:gd name="connsiteX1" fmla="*/ 876300 w 1828800"/>
              <a:gd name="connsiteY1" fmla="*/ 139584 h 1617864"/>
              <a:gd name="connsiteX2" fmla="*/ 929640 w 1828800"/>
              <a:gd name="connsiteY2" fmla="*/ 284364 h 1617864"/>
              <a:gd name="connsiteX3" fmla="*/ 868680 w 1828800"/>
              <a:gd name="connsiteY3" fmla="*/ 360564 h 1617864"/>
              <a:gd name="connsiteX4" fmla="*/ 731520 w 1828800"/>
              <a:gd name="connsiteY4" fmla="*/ 467244 h 1617864"/>
              <a:gd name="connsiteX5" fmla="*/ 716280 w 1828800"/>
              <a:gd name="connsiteY5" fmla="*/ 619644 h 1617864"/>
              <a:gd name="connsiteX6" fmla="*/ 762000 w 1828800"/>
              <a:gd name="connsiteY6" fmla="*/ 779664 h 1617864"/>
              <a:gd name="connsiteX7" fmla="*/ 891540 w 1828800"/>
              <a:gd name="connsiteY7" fmla="*/ 833004 h 1617864"/>
              <a:gd name="connsiteX8" fmla="*/ 1021080 w 1828800"/>
              <a:gd name="connsiteY8" fmla="*/ 825384 h 1617864"/>
              <a:gd name="connsiteX9" fmla="*/ 1257300 w 1828800"/>
              <a:gd name="connsiteY9" fmla="*/ 817764 h 1617864"/>
              <a:gd name="connsiteX10" fmla="*/ 1280160 w 1828800"/>
              <a:gd name="connsiteY10" fmla="*/ 703464 h 1617864"/>
              <a:gd name="connsiteX11" fmla="*/ 1386840 w 1828800"/>
              <a:gd name="connsiteY11" fmla="*/ 535824 h 1617864"/>
              <a:gd name="connsiteX12" fmla="*/ 1661160 w 1828800"/>
              <a:gd name="connsiteY12" fmla="*/ 535824 h 1617864"/>
              <a:gd name="connsiteX13" fmla="*/ 1828800 w 1828800"/>
              <a:gd name="connsiteY13" fmla="*/ 764424 h 1617864"/>
              <a:gd name="connsiteX14" fmla="*/ 1828800 w 1828800"/>
              <a:gd name="connsiteY14" fmla="*/ 1183524 h 1617864"/>
              <a:gd name="connsiteX15" fmla="*/ 1546860 w 1828800"/>
              <a:gd name="connsiteY15" fmla="*/ 1526424 h 1617864"/>
              <a:gd name="connsiteX16" fmla="*/ 1158240 w 1828800"/>
              <a:gd name="connsiteY16" fmla="*/ 1617864 h 1617864"/>
              <a:gd name="connsiteX17" fmla="*/ 320040 w 1828800"/>
              <a:gd name="connsiteY17" fmla="*/ 1320684 h 1617864"/>
              <a:gd name="connsiteX18" fmla="*/ 0 w 1828800"/>
              <a:gd name="connsiteY18" fmla="*/ 756804 h 1617864"/>
              <a:gd name="connsiteX19" fmla="*/ 0 w 1828800"/>
              <a:gd name="connsiteY19" fmla="*/ 261504 h 1617864"/>
              <a:gd name="connsiteX20" fmla="*/ 731520 w 1828800"/>
              <a:gd name="connsiteY20" fmla="*/ 2424 h 1617864"/>
              <a:gd name="connsiteX0" fmla="*/ 731520 w 1828800"/>
              <a:gd name="connsiteY0" fmla="*/ 2424 h 1617864"/>
              <a:gd name="connsiteX1" fmla="*/ 876300 w 1828800"/>
              <a:gd name="connsiteY1" fmla="*/ 139584 h 1617864"/>
              <a:gd name="connsiteX2" fmla="*/ 929640 w 1828800"/>
              <a:gd name="connsiteY2" fmla="*/ 284364 h 1617864"/>
              <a:gd name="connsiteX3" fmla="*/ 868680 w 1828800"/>
              <a:gd name="connsiteY3" fmla="*/ 360564 h 1617864"/>
              <a:gd name="connsiteX4" fmla="*/ 731520 w 1828800"/>
              <a:gd name="connsiteY4" fmla="*/ 467244 h 1617864"/>
              <a:gd name="connsiteX5" fmla="*/ 716280 w 1828800"/>
              <a:gd name="connsiteY5" fmla="*/ 619644 h 1617864"/>
              <a:gd name="connsiteX6" fmla="*/ 762000 w 1828800"/>
              <a:gd name="connsiteY6" fmla="*/ 779664 h 1617864"/>
              <a:gd name="connsiteX7" fmla="*/ 891540 w 1828800"/>
              <a:gd name="connsiteY7" fmla="*/ 833004 h 1617864"/>
              <a:gd name="connsiteX8" fmla="*/ 1021080 w 1828800"/>
              <a:gd name="connsiteY8" fmla="*/ 825384 h 1617864"/>
              <a:gd name="connsiteX9" fmla="*/ 1257300 w 1828800"/>
              <a:gd name="connsiteY9" fmla="*/ 817764 h 1617864"/>
              <a:gd name="connsiteX10" fmla="*/ 1280160 w 1828800"/>
              <a:gd name="connsiteY10" fmla="*/ 703464 h 1617864"/>
              <a:gd name="connsiteX11" fmla="*/ 1386840 w 1828800"/>
              <a:gd name="connsiteY11" fmla="*/ 535824 h 1617864"/>
              <a:gd name="connsiteX12" fmla="*/ 1661160 w 1828800"/>
              <a:gd name="connsiteY12" fmla="*/ 535824 h 1617864"/>
              <a:gd name="connsiteX13" fmla="*/ 1828800 w 1828800"/>
              <a:gd name="connsiteY13" fmla="*/ 764424 h 1617864"/>
              <a:gd name="connsiteX14" fmla="*/ 1828800 w 1828800"/>
              <a:gd name="connsiteY14" fmla="*/ 1183524 h 1617864"/>
              <a:gd name="connsiteX15" fmla="*/ 1546860 w 1828800"/>
              <a:gd name="connsiteY15" fmla="*/ 1526424 h 1617864"/>
              <a:gd name="connsiteX16" fmla="*/ 1158240 w 1828800"/>
              <a:gd name="connsiteY16" fmla="*/ 1617864 h 1617864"/>
              <a:gd name="connsiteX17" fmla="*/ 320040 w 1828800"/>
              <a:gd name="connsiteY17" fmla="*/ 1320684 h 1617864"/>
              <a:gd name="connsiteX18" fmla="*/ 0 w 1828800"/>
              <a:gd name="connsiteY18" fmla="*/ 756804 h 1617864"/>
              <a:gd name="connsiteX19" fmla="*/ 0 w 1828800"/>
              <a:gd name="connsiteY19" fmla="*/ 261504 h 1617864"/>
              <a:gd name="connsiteX20" fmla="*/ 731520 w 1828800"/>
              <a:gd name="connsiteY20" fmla="*/ 2424 h 1617864"/>
              <a:gd name="connsiteX0" fmla="*/ 731520 w 1828800"/>
              <a:gd name="connsiteY0" fmla="*/ 2424 h 1617864"/>
              <a:gd name="connsiteX1" fmla="*/ 876300 w 1828800"/>
              <a:gd name="connsiteY1" fmla="*/ 139584 h 1617864"/>
              <a:gd name="connsiteX2" fmla="*/ 929640 w 1828800"/>
              <a:gd name="connsiteY2" fmla="*/ 284364 h 1617864"/>
              <a:gd name="connsiteX3" fmla="*/ 868680 w 1828800"/>
              <a:gd name="connsiteY3" fmla="*/ 360564 h 1617864"/>
              <a:gd name="connsiteX4" fmla="*/ 731520 w 1828800"/>
              <a:gd name="connsiteY4" fmla="*/ 467244 h 1617864"/>
              <a:gd name="connsiteX5" fmla="*/ 716280 w 1828800"/>
              <a:gd name="connsiteY5" fmla="*/ 619644 h 1617864"/>
              <a:gd name="connsiteX6" fmla="*/ 762000 w 1828800"/>
              <a:gd name="connsiteY6" fmla="*/ 779664 h 1617864"/>
              <a:gd name="connsiteX7" fmla="*/ 891540 w 1828800"/>
              <a:gd name="connsiteY7" fmla="*/ 833004 h 1617864"/>
              <a:gd name="connsiteX8" fmla="*/ 1021080 w 1828800"/>
              <a:gd name="connsiteY8" fmla="*/ 825384 h 1617864"/>
              <a:gd name="connsiteX9" fmla="*/ 1257300 w 1828800"/>
              <a:gd name="connsiteY9" fmla="*/ 817764 h 1617864"/>
              <a:gd name="connsiteX10" fmla="*/ 1280160 w 1828800"/>
              <a:gd name="connsiteY10" fmla="*/ 703464 h 1617864"/>
              <a:gd name="connsiteX11" fmla="*/ 1386840 w 1828800"/>
              <a:gd name="connsiteY11" fmla="*/ 535824 h 1617864"/>
              <a:gd name="connsiteX12" fmla="*/ 1661160 w 1828800"/>
              <a:gd name="connsiteY12" fmla="*/ 535824 h 1617864"/>
              <a:gd name="connsiteX13" fmla="*/ 1828800 w 1828800"/>
              <a:gd name="connsiteY13" fmla="*/ 764424 h 1617864"/>
              <a:gd name="connsiteX14" fmla="*/ 1828800 w 1828800"/>
              <a:gd name="connsiteY14" fmla="*/ 1183524 h 1617864"/>
              <a:gd name="connsiteX15" fmla="*/ 1546860 w 1828800"/>
              <a:gd name="connsiteY15" fmla="*/ 1526424 h 1617864"/>
              <a:gd name="connsiteX16" fmla="*/ 1158240 w 1828800"/>
              <a:gd name="connsiteY16" fmla="*/ 1617864 h 1617864"/>
              <a:gd name="connsiteX17" fmla="*/ 320040 w 1828800"/>
              <a:gd name="connsiteY17" fmla="*/ 1320684 h 1617864"/>
              <a:gd name="connsiteX18" fmla="*/ 0 w 1828800"/>
              <a:gd name="connsiteY18" fmla="*/ 756804 h 1617864"/>
              <a:gd name="connsiteX19" fmla="*/ 0 w 1828800"/>
              <a:gd name="connsiteY19" fmla="*/ 261504 h 1617864"/>
              <a:gd name="connsiteX20" fmla="*/ 731520 w 1828800"/>
              <a:gd name="connsiteY20" fmla="*/ 2424 h 1617864"/>
              <a:gd name="connsiteX0" fmla="*/ 731520 w 1828800"/>
              <a:gd name="connsiteY0" fmla="*/ 2424 h 1617864"/>
              <a:gd name="connsiteX1" fmla="*/ 876300 w 1828800"/>
              <a:gd name="connsiteY1" fmla="*/ 139584 h 1617864"/>
              <a:gd name="connsiteX2" fmla="*/ 929640 w 1828800"/>
              <a:gd name="connsiteY2" fmla="*/ 284364 h 1617864"/>
              <a:gd name="connsiteX3" fmla="*/ 868680 w 1828800"/>
              <a:gd name="connsiteY3" fmla="*/ 360564 h 1617864"/>
              <a:gd name="connsiteX4" fmla="*/ 731520 w 1828800"/>
              <a:gd name="connsiteY4" fmla="*/ 467244 h 1617864"/>
              <a:gd name="connsiteX5" fmla="*/ 716280 w 1828800"/>
              <a:gd name="connsiteY5" fmla="*/ 619644 h 1617864"/>
              <a:gd name="connsiteX6" fmla="*/ 762000 w 1828800"/>
              <a:gd name="connsiteY6" fmla="*/ 779664 h 1617864"/>
              <a:gd name="connsiteX7" fmla="*/ 891540 w 1828800"/>
              <a:gd name="connsiteY7" fmla="*/ 833004 h 1617864"/>
              <a:gd name="connsiteX8" fmla="*/ 1021080 w 1828800"/>
              <a:gd name="connsiteY8" fmla="*/ 825384 h 1617864"/>
              <a:gd name="connsiteX9" fmla="*/ 1257300 w 1828800"/>
              <a:gd name="connsiteY9" fmla="*/ 817764 h 1617864"/>
              <a:gd name="connsiteX10" fmla="*/ 1280160 w 1828800"/>
              <a:gd name="connsiteY10" fmla="*/ 703464 h 1617864"/>
              <a:gd name="connsiteX11" fmla="*/ 1386840 w 1828800"/>
              <a:gd name="connsiteY11" fmla="*/ 535824 h 1617864"/>
              <a:gd name="connsiteX12" fmla="*/ 1661160 w 1828800"/>
              <a:gd name="connsiteY12" fmla="*/ 535824 h 1617864"/>
              <a:gd name="connsiteX13" fmla="*/ 1828800 w 1828800"/>
              <a:gd name="connsiteY13" fmla="*/ 764424 h 1617864"/>
              <a:gd name="connsiteX14" fmla="*/ 1828800 w 1828800"/>
              <a:gd name="connsiteY14" fmla="*/ 1183524 h 1617864"/>
              <a:gd name="connsiteX15" fmla="*/ 1546860 w 1828800"/>
              <a:gd name="connsiteY15" fmla="*/ 1526424 h 1617864"/>
              <a:gd name="connsiteX16" fmla="*/ 1158240 w 1828800"/>
              <a:gd name="connsiteY16" fmla="*/ 1617864 h 1617864"/>
              <a:gd name="connsiteX17" fmla="*/ 320040 w 1828800"/>
              <a:gd name="connsiteY17" fmla="*/ 1320684 h 1617864"/>
              <a:gd name="connsiteX18" fmla="*/ 0 w 1828800"/>
              <a:gd name="connsiteY18" fmla="*/ 756804 h 1617864"/>
              <a:gd name="connsiteX19" fmla="*/ 0 w 1828800"/>
              <a:gd name="connsiteY19" fmla="*/ 261504 h 1617864"/>
              <a:gd name="connsiteX20" fmla="*/ 731520 w 1828800"/>
              <a:gd name="connsiteY20" fmla="*/ 2424 h 1617864"/>
              <a:gd name="connsiteX0" fmla="*/ 731520 w 1828800"/>
              <a:gd name="connsiteY0" fmla="*/ 2424 h 1617864"/>
              <a:gd name="connsiteX1" fmla="*/ 876300 w 1828800"/>
              <a:gd name="connsiteY1" fmla="*/ 139584 h 1617864"/>
              <a:gd name="connsiteX2" fmla="*/ 929640 w 1828800"/>
              <a:gd name="connsiteY2" fmla="*/ 284364 h 1617864"/>
              <a:gd name="connsiteX3" fmla="*/ 868680 w 1828800"/>
              <a:gd name="connsiteY3" fmla="*/ 360564 h 1617864"/>
              <a:gd name="connsiteX4" fmla="*/ 731520 w 1828800"/>
              <a:gd name="connsiteY4" fmla="*/ 467244 h 1617864"/>
              <a:gd name="connsiteX5" fmla="*/ 716280 w 1828800"/>
              <a:gd name="connsiteY5" fmla="*/ 619644 h 1617864"/>
              <a:gd name="connsiteX6" fmla="*/ 762000 w 1828800"/>
              <a:gd name="connsiteY6" fmla="*/ 779664 h 1617864"/>
              <a:gd name="connsiteX7" fmla="*/ 891540 w 1828800"/>
              <a:gd name="connsiteY7" fmla="*/ 833004 h 1617864"/>
              <a:gd name="connsiteX8" fmla="*/ 1021080 w 1828800"/>
              <a:gd name="connsiteY8" fmla="*/ 825384 h 1617864"/>
              <a:gd name="connsiteX9" fmla="*/ 1257300 w 1828800"/>
              <a:gd name="connsiteY9" fmla="*/ 817764 h 1617864"/>
              <a:gd name="connsiteX10" fmla="*/ 1280160 w 1828800"/>
              <a:gd name="connsiteY10" fmla="*/ 703464 h 1617864"/>
              <a:gd name="connsiteX11" fmla="*/ 1386840 w 1828800"/>
              <a:gd name="connsiteY11" fmla="*/ 535824 h 1617864"/>
              <a:gd name="connsiteX12" fmla="*/ 1661160 w 1828800"/>
              <a:gd name="connsiteY12" fmla="*/ 535824 h 1617864"/>
              <a:gd name="connsiteX13" fmla="*/ 1828800 w 1828800"/>
              <a:gd name="connsiteY13" fmla="*/ 764424 h 1617864"/>
              <a:gd name="connsiteX14" fmla="*/ 1828800 w 1828800"/>
              <a:gd name="connsiteY14" fmla="*/ 1183524 h 1617864"/>
              <a:gd name="connsiteX15" fmla="*/ 1546860 w 1828800"/>
              <a:gd name="connsiteY15" fmla="*/ 1526424 h 1617864"/>
              <a:gd name="connsiteX16" fmla="*/ 1158240 w 1828800"/>
              <a:gd name="connsiteY16" fmla="*/ 1617864 h 1617864"/>
              <a:gd name="connsiteX17" fmla="*/ 320040 w 1828800"/>
              <a:gd name="connsiteY17" fmla="*/ 1320684 h 1617864"/>
              <a:gd name="connsiteX18" fmla="*/ 0 w 1828800"/>
              <a:gd name="connsiteY18" fmla="*/ 756804 h 1617864"/>
              <a:gd name="connsiteX19" fmla="*/ 0 w 1828800"/>
              <a:gd name="connsiteY19" fmla="*/ 261504 h 1617864"/>
              <a:gd name="connsiteX20" fmla="*/ 731520 w 1828800"/>
              <a:gd name="connsiteY20" fmla="*/ 2424 h 1617864"/>
              <a:gd name="connsiteX0" fmla="*/ 731520 w 1828800"/>
              <a:gd name="connsiteY0" fmla="*/ 2424 h 1617864"/>
              <a:gd name="connsiteX1" fmla="*/ 876300 w 1828800"/>
              <a:gd name="connsiteY1" fmla="*/ 139584 h 1617864"/>
              <a:gd name="connsiteX2" fmla="*/ 929640 w 1828800"/>
              <a:gd name="connsiteY2" fmla="*/ 284364 h 1617864"/>
              <a:gd name="connsiteX3" fmla="*/ 868680 w 1828800"/>
              <a:gd name="connsiteY3" fmla="*/ 360564 h 1617864"/>
              <a:gd name="connsiteX4" fmla="*/ 731520 w 1828800"/>
              <a:gd name="connsiteY4" fmla="*/ 467244 h 1617864"/>
              <a:gd name="connsiteX5" fmla="*/ 716280 w 1828800"/>
              <a:gd name="connsiteY5" fmla="*/ 619644 h 1617864"/>
              <a:gd name="connsiteX6" fmla="*/ 762000 w 1828800"/>
              <a:gd name="connsiteY6" fmla="*/ 779664 h 1617864"/>
              <a:gd name="connsiteX7" fmla="*/ 891540 w 1828800"/>
              <a:gd name="connsiteY7" fmla="*/ 833004 h 1617864"/>
              <a:gd name="connsiteX8" fmla="*/ 1021080 w 1828800"/>
              <a:gd name="connsiteY8" fmla="*/ 825384 h 1617864"/>
              <a:gd name="connsiteX9" fmla="*/ 1257300 w 1828800"/>
              <a:gd name="connsiteY9" fmla="*/ 817764 h 1617864"/>
              <a:gd name="connsiteX10" fmla="*/ 1280160 w 1828800"/>
              <a:gd name="connsiteY10" fmla="*/ 703464 h 1617864"/>
              <a:gd name="connsiteX11" fmla="*/ 1386840 w 1828800"/>
              <a:gd name="connsiteY11" fmla="*/ 535824 h 1617864"/>
              <a:gd name="connsiteX12" fmla="*/ 1661160 w 1828800"/>
              <a:gd name="connsiteY12" fmla="*/ 535824 h 1617864"/>
              <a:gd name="connsiteX13" fmla="*/ 1828800 w 1828800"/>
              <a:gd name="connsiteY13" fmla="*/ 764424 h 1617864"/>
              <a:gd name="connsiteX14" fmla="*/ 1828800 w 1828800"/>
              <a:gd name="connsiteY14" fmla="*/ 1183524 h 1617864"/>
              <a:gd name="connsiteX15" fmla="*/ 1546860 w 1828800"/>
              <a:gd name="connsiteY15" fmla="*/ 1526424 h 1617864"/>
              <a:gd name="connsiteX16" fmla="*/ 1158240 w 1828800"/>
              <a:gd name="connsiteY16" fmla="*/ 1617864 h 1617864"/>
              <a:gd name="connsiteX17" fmla="*/ 320040 w 1828800"/>
              <a:gd name="connsiteY17" fmla="*/ 1320684 h 1617864"/>
              <a:gd name="connsiteX18" fmla="*/ 0 w 1828800"/>
              <a:gd name="connsiteY18" fmla="*/ 756804 h 1617864"/>
              <a:gd name="connsiteX19" fmla="*/ 0 w 1828800"/>
              <a:gd name="connsiteY19" fmla="*/ 261504 h 1617864"/>
              <a:gd name="connsiteX20" fmla="*/ 731520 w 1828800"/>
              <a:gd name="connsiteY20" fmla="*/ 2424 h 1617864"/>
              <a:gd name="connsiteX0" fmla="*/ 731520 w 1828800"/>
              <a:gd name="connsiteY0" fmla="*/ 2424 h 1617864"/>
              <a:gd name="connsiteX1" fmla="*/ 876300 w 1828800"/>
              <a:gd name="connsiteY1" fmla="*/ 139584 h 1617864"/>
              <a:gd name="connsiteX2" fmla="*/ 929640 w 1828800"/>
              <a:gd name="connsiteY2" fmla="*/ 284364 h 1617864"/>
              <a:gd name="connsiteX3" fmla="*/ 868680 w 1828800"/>
              <a:gd name="connsiteY3" fmla="*/ 360564 h 1617864"/>
              <a:gd name="connsiteX4" fmla="*/ 731520 w 1828800"/>
              <a:gd name="connsiteY4" fmla="*/ 467244 h 1617864"/>
              <a:gd name="connsiteX5" fmla="*/ 716280 w 1828800"/>
              <a:gd name="connsiteY5" fmla="*/ 619644 h 1617864"/>
              <a:gd name="connsiteX6" fmla="*/ 762000 w 1828800"/>
              <a:gd name="connsiteY6" fmla="*/ 779664 h 1617864"/>
              <a:gd name="connsiteX7" fmla="*/ 891540 w 1828800"/>
              <a:gd name="connsiteY7" fmla="*/ 833004 h 1617864"/>
              <a:gd name="connsiteX8" fmla="*/ 1021080 w 1828800"/>
              <a:gd name="connsiteY8" fmla="*/ 825384 h 1617864"/>
              <a:gd name="connsiteX9" fmla="*/ 1257300 w 1828800"/>
              <a:gd name="connsiteY9" fmla="*/ 817764 h 1617864"/>
              <a:gd name="connsiteX10" fmla="*/ 1280160 w 1828800"/>
              <a:gd name="connsiteY10" fmla="*/ 703464 h 1617864"/>
              <a:gd name="connsiteX11" fmla="*/ 1386840 w 1828800"/>
              <a:gd name="connsiteY11" fmla="*/ 535824 h 1617864"/>
              <a:gd name="connsiteX12" fmla="*/ 1661160 w 1828800"/>
              <a:gd name="connsiteY12" fmla="*/ 535824 h 1617864"/>
              <a:gd name="connsiteX13" fmla="*/ 1828800 w 1828800"/>
              <a:gd name="connsiteY13" fmla="*/ 764424 h 1617864"/>
              <a:gd name="connsiteX14" fmla="*/ 1828800 w 1828800"/>
              <a:gd name="connsiteY14" fmla="*/ 1183524 h 1617864"/>
              <a:gd name="connsiteX15" fmla="*/ 1546860 w 1828800"/>
              <a:gd name="connsiteY15" fmla="*/ 1526424 h 1617864"/>
              <a:gd name="connsiteX16" fmla="*/ 1158240 w 1828800"/>
              <a:gd name="connsiteY16" fmla="*/ 1617864 h 1617864"/>
              <a:gd name="connsiteX17" fmla="*/ 320040 w 1828800"/>
              <a:gd name="connsiteY17" fmla="*/ 1320684 h 1617864"/>
              <a:gd name="connsiteX18" fmla="*/ 0 w 1828800"/>
              <a:gd name="connsiteY18" fmla="*/ 756804 h 1617864"/>
              <a:gd name="connsiteX19" fmla="*/ 0 w 1828800"/>
              <a:gd name="connsiteY19" fmla="*/ 261504 h 1617864"/>
              <a:gd name="connsiteX20" fmla="*/ 731520 w 1828800"/>
              <a:gd name="connsiteY20" fmla="*/ 2424 h 1617864"/>
              <a:gd name="connsiteX0" fmla="*/ 731520 w 1828800"/>
              <a:gd name="connsiteY0" fmla="*/ 2424 h 1617864"/>
              <a:gd name="connsiteX1" fmla="*/ 876300 w 1828800"/>
              <a:gd name="connsiteY1" fmla="*/ 139584 h 1617864"/>
              <a:gd name="connsiteX2" fmla="*/ 929640 w 1828800"/>
              <a:gd name="connsiteY2" fmla="*/ 284364 h 1617864"/>
              <a:gd name="connsiteX3" fmla="*/ 868680 w 1828800"/>
              <a:gd name="connsiteY3" fmla="*/ 360564 h 1617864"/>
              <a:gd name="connsiteX4" fmla="*/ 731520 w 1828800"/>
              <a:gd name="connsiteY4" fmla="*/ 467244 h 1617864"/>
              <a:gd name="connsiteX5" fmla="*/ 716280 w 1828800"/>
              <a:gd name="connsiteY5" fmla="*/ 619644 h 1617864"/>
              <a:gd name="connsiteX6" fmla="*/ 762000 w 1828800"/>
              <a:gd name="connsiteY6" fmla="*/ 779664 h 1617864"/>
              <a:gd name="connsiteX7" fmla="*/ 891540 w 1828800"/>
              <a:gd name="connsiteY7" fmla="*/ 833004 h 1617864"/>
              <a:gd name="connsiteX8" fmla="*/ 1021080 w 1828800"/>
              <a:gd name="connsiteY8" fmla="*/ 825384 h 1617864"/>
              <a:gd name="connsiteX9" fmla="*/ 1257300 w 1828800"/>
              <a:gd name="connsiteY9" fmla="*/ 817764 h 1617864"/>
              <a:gd name="connsiteX10" fmla="*/ 1280160 w 1828800"/>
              <a:gd name="connsiteY10" fmla="*/ 703464 h 1617864"/>
              <a:gd name="connsiteX11" fmla="*/ 1386840 w 1828800"/>
              <a:gd name="connsiteY11" fmla="*/ 535824 h 1617864"/>
              <a:gd name="connsiteX12" fmla="*/ 1661160 w 1828800"/>
              <a:gd name="connsiteY12" fmla="*/ 535824 h 1617864"/>
              <a:gd name="connsiteX13" fmla="*/ 1828800 w 1828800"/>
              <a:gd name="connsiteY13" fmla="*/ 764424 h 1617864"/>
              <a:gd name="connsiteX14" fmla="*/ 1828800 w 1828800"/>
              <a:gd name="connsiteY14" fmla="*/ 1183524 h 1617864"/>
              <a:gd name="connsiteX15" fmla="*/ 1546860 w 1828800"/>
              <a:gd name="connsiteY15" fmla="*/ 1526424 h 1617864"/>
              <a:gd name="connsiteX16" fmla="*/ 1158240 w 1828800"/>
              <a:gd name="connsiteY16" fmla="*/ 1617864 h 1617864"/>
              <a:gd name="connsiteX17" fmla="*/ 320040 w 1828800"/>
              <a:gd name="connsiteY17" fmla="*/ 1320684 h 1617864"/>
              <a:gd name="connsiteX18" fmla="*/ 0 w 1828800"/>
              <a:gd name="connsiteY18" fmla="*/ 756804 h 1617864"/>
              <a:gd name="connsiteX19" fmla="*/ 0 w 1828800"/>
              <a:gd name="connsiteY19" fmla="*/ 261504 h 1617864"/>
              <a:gd name="connsiteX20" fmla="*/ 731520 w 1828800"/>
              <a:gd name="connsiteY20" fmla="*/ 2424 h 1617864"/>
              <a:gd name="connsiteX0" fmla="*/ 731520 w 1867448"/>
              <a:gd name="connsiteY0" fmla="*/ 2424 h 1617864"/>
              <a:gd name="connsiteX1" fmla="*/ 876300 w 1867448"/>
              <a:gd name="connsiteY1" fmla="*/ 139584 h 1617864"/>
              <a:gd name="connsiteX2" fmla="*/ 929640 w 1867448"/>
              <a:gd name="connsiteY2" fmla="*/ 284364 h 1617864"/>
              <a:gd name="connsiteX3" fmla="*/ 868680 w 1867448"/>
              <a:gd name="connsiteY3" fmla="*/ 360564 h 1617864"/>
              <a:gd name="connsiteX4" fmla="*/ 731520 w 1867448"/>
              <a:gd name="connsiteY4" fmla="*/ 467244 h 1617864"/>
              <a:gd name="connsiteX5" fmla="*/ 716280 w 1867448"/>
              <a:gd name="connsiteY5" fmla="*/ 619644 h 1617864"/>
              <a:gd name="connsiteX6" fmla="*/ 762000 w 1867448"/>
              <a:gd name="connsiteY6" fmla="*/ 779664 h 1617864"/>
              <a:gd name="connsiteX7" fmla="*/ 891540 w 1867448"/>
              <a:gd name="connsiteY7" fmla="*/ 833004 h 1617864"/>
              <a:gd name="connsiteX8" fmla="*/ 1021080 w 1867448"/>
              <a:gd name="connsiteY8" fmla="*/ 825384 h 1617864"/>
              <a:gd name="connsiteX9" fmla="*/ 1257300 w 1867448"/>
              <a:gd name="connsiteY9" fmla="*/ 817764 h 1617864"/>
              <a:gd name="connsiteX10" fmla="*/ 1280160 w 1867448"/>
              <a:gd name="connsiteY10" fmla="*/ 703464 h 1617864"/>
              <a:gd name="connsiteX11" fmla="*/ 1386840 w 1867448"/>
              <a:gd name="connsiteY11" fmla="*/ 535824 h 1617864"/>
              <a:gd name="connsiteX12" fmla="*/ 1661160 w 1867448"/>
              <a:gd name="connsiteY12" fmla="*/ 535824 h 1617864"/>
              <a:gd name="connsiteX13" fmla="*/ 1828800 w 1867448"/>
              <a:gd name="connsiteY13" fmla="*/ 764424 h 1617864"/>
              <a:gd name="connsiteX14" fmla="*/ 1828800 w 1867448"/>
              <a:gd name="connsiteY14" fmla="*/ 1183524 h 1617864"/>
              <a:gd name="connsiteX15" fmla="*/ 1546860 w 1867448"/>
              <a:gd name="connsiteY15" fmla="*/ 1526424 h 1617864"/>
              <a:gd name="connsiteX16" fmla="*/ 1158240 w 1867448"/>
              <a:gd name="connsiteY16" fmla="*/ 1617864 h 1617864"/>
              <a:gd name="connsiteX17" fmla="*/ 320040 w 1867448"/>
              <a:gd name="connsiteY17" fmla="*/ 1320684 h 1617864"/>
              <a:gd name="connsiteX18" fmla="*/ 0 w 1867448"/>
              <a:gd name="connsiteY18" fmla="*/ 756804 h 1617864"/>
              <a:gd name="connsiteX19" fmla="*/ 0 w 1867448"/>
              <a:gd name="connsiteY19" fmla="*/ 261504 h 1617864"/>
              <a:gd name="connsiteX20" fmla="*/ 731520 w 1867448"/>
              <a:gd name="connsiteY20" fmla="*/ 2424 h 1617864"/>
              <a:gd name="connsiteX0" fmla="*/ 731520 w 1877496"/>
              <a:gd name="connsiteY0" fmla="*/ 2424 h 1617864"/>
              <a:gd name="connsiteX1" fmla="*/ 876300 w 1877496"/>
              <a:gd name="connsiteY1" fmla="*/ 139584 h 1617864"/>
              <a:gd name="connsiteX2" fmla="*/ 929640 w 1877496"/>
              <a:gd name="connsiteY2" fmla="*/ 284364 h 1617864"/>
              <a:gd name="connsiteX3" fmla="*/ 868680 w 1877496"/>
              <a:gd name="connsiteY3" fmla="*/ 360564 h 1617864"/>
              <a:gd name="connsiteX4" fmla="*/ 731520 w 1877496"/>
              <a:gd name="connsiteY4" fmla="*/ 467244 h 1617864"/>
              <a:gd name="connsiteX5" fmla="*/ 716280 w 1877496"/>
              <a:gd name="connsiteY5" fmla="*/ 619644 h 1617864"/>
              <a:gd name="connsiteX6" fmla="*/ 762000 w 1877496"/>
              <a:gd name="connsiteY6" fmla="*/ 779664 h 1617864"/>
              <a:gd name="connsiteX7" fmla="*/ 891540 w 1877496"/>
              <a:gd name="connsiteY7" fmla="*/ 833004 h 1617864"/>
              <a:gd name="connsiteX8" fmla="*/ 1021080 w 1877496"/>
              <a:gd name="connsiteY8" fmla="*/ 825384 h 1617864"/>
              <a:gd name="connsiteX9" fmla="*/ 1257300 w 1877496"/>
              <a:gd name="connsiteY9" fmla="*/ 817764 h 1617864"/>
              <a:gd name="connsiteX10" fmla="*/ 1280160 w 1877496"/>
              <a:gd name="connsiteY10" fmla="*/ 703464 h 1617864"/>
              <a:gd name="connsiteX11" fmla="*/ 1386840 w 1877496"/>
              <a:gd name="connsiteY11" fmla="*/ 535824 h 1617864"/>
              <a:gd name="connsiteX12" fmla="*/ 1661160 w 1877496"/>
              <a:gd name="connsiteY12" fmla="*/ 535824 h 1617864"/>
              <a:gd name="connsiteX13" fmla="*/ 1828800 w 1877496"/>
              <a:gd name="connsiteY13" fmla="*/ 764424 h 1617864"/>
              <a:gd name="connsiteX14" fmla="*/ 1828800 w 1877496"/>
              <a:gd name="connsiteY14" fmla="*/ 1183524 h 1617864"/>
              <a:gd name="connsiteX15" fmla="*/ 1546860 w 1877496"/>
              <a:gd name="connsiteY15" fmla="*/ 1526424 h 1617864"/>
              <a:gd name="connsiteX16" fmla="*/ 1158240 w 1877496"/>
              <a:gd name="connsiteY16" fmla="*/ 1617864 h 1617864"/>
              <a:gd name="connsiteX17" fmla="*/ 320040 w 1877496"/>
              <a:gd name="connsiteY17" fmla="*/ 1320684 h 1617864"/>
              <a:gd name="connsiteX18" fmla="*/ 0 w 1877496"/>
              <a:gd name="connsiteY18" fmla="*/ 756804 h 1617864"/>
              <a:gd name="connsiteX19" fmla="*/ 0 w 1877496"/>
              <a:gd name="connsiteY19" fmla="*/ 261504 h 1617864"/>
              <a:gd name="connsiteX20" fmla="*/ 731520 w 1877496"/>
              <a:gd name="connsiteY20" fmla="*/ 2424 h 1617864"/>
              <a:gd name="connsiteX0" fmla="*/ 731520 w 1877496"/>
              <a:gd name="connsiteY0" fmla="*/ 2424 h 1634872"/>
              <a:gd name="connsiteX1" fmla="*/ 876300 w 1877496"/>
              <a:gd name="connsiteY1" fmla="*/ 139584 h 1634872"/>
              <a:gd name="connsiteX2" fmla="*/ 929640 w 1877496"/>
              <a:gd name="connsiteY2" fmla="*/ 284364 h 1634872"/>
              <a:gd name="connsiteX3" fmla="*/ 868680 w 1877496"/>
              <a:gd name="connsiteY3" fmla="*/ 360564 h 1634872"/>
              <a:gd name="connsiteX4" fmla="*/ 731520 w 1877496"/>
              <a:gd name="connsiteY4" fmla="*/ 467244 h 1634872"/>
              <a:gd name="connsiteX5" fmla="*/ 716280 w 1877496"/>
              <a:gd name="connsiteY5" fmla="*/ 619644 h 1634872"/>
              <a:gd name="connsiteX6" fmla="*/ 762000 w 1877496"/>
              <a:gd name="connsiteY6" fmla="*/ 779664 h 1634872"/>
              <a:gd name="connsiteX7" fmla="*/ 891540 w 1877496"/>
              <a:gd name="connsiteY7" fmla="*/ 833004 h 1634872"/>
              <a:gd name="connsiteX8" fmla="*/ 1021080 w 1877496"/>
              <a:gd name="connsiteY8" fmla="*/ 825384 h 1634872"/>
              <a:gd name="connsiteX9" fmla="*/ 1257300 w 1877496"/>
              <a:gd name="connsiteY9" fmla="*/ 817764 h 1634872"/>
              <a:gd name="connsiteX10" fmla="*/ 1280160 w 1877496"/>
              <a:gd name="connsiteY10" fmla="*/ 703464 h 1634872"/>
              <a:gd name="connsiteX11" fmla="*/ 1386840 w 1877496"/>
              <a:gd name="connsiteY11" fmla="*/ 535824 h 1634872"/>
              <a:gd name="connsiteX12" fmla="*/ 1661160 w 1877496"/>
              <a:gd name="connsiteY12" fmla="*/ 535824 h 1634872"/>
              <a:gd name="connsiteX13" fmla="*/ 1828800 w 1877496"/>
              <a:gd name="connsiteY13" fmla="*/ 764424 h 1634872"/>
              <a:gd name="connsiteX14" fmla="*/ 1828800 w 1877496"/>
              <a:gd name="connsiteY14" fmla="*/ 1183524 h 1634872"/>
              <a:gd name="connsiteX15" fmla="*/ 1546860 w 1877496"/>
              <a:gd name="connsiteY15" fmla="*/ 1526424 h 1634872"/>
              <a:gd name="connsiteX16" fmla="*/ 1158240 w 1877496"/>
              <a:gd name="connsiteY16" fmla="*/ 1617864 h 1634872"/>
              <a:gd name="connsiteX17" fmla="*/ 320040 w 1877496"/>
              <a:gd name="connsiteY17" fmla="*/ 1320684 h 1634872"/>
              <a:gd name="connsiteX18" fmla="*/ 0 w 1877496"/>
              <a:gd name="connsiteY18" fmla="*/ 756804 h 1634872"/>
              <a:gd name="connsiteX19" fmla="*/ 0 w 1877496"/>
              <a:gd name="connsiteY19" fmla="*/ 261504 h 1634872"/>
              <a:gd name="connsiteX20" fmla="*/ 731520 w 1877496"/>
              <a:gd name="connsiteY20" fmla="*/ 2424 h 1634872"/>
              <a:gd name="connsiteX0" fmla="*/ 731520 w 1877496"/>
              <a:gd name="connsiteY0" fmla="*/ 2424 h 1655786"/>
              <a:gd name="connsiteX1" fmla="*/ 876300 w 1877496"/>
              <a:gd name="connsiteY1" fmla="*/ 139584 h 1655786"/>
              <a:gd name="connsiteX2" fmla="*/ 929640 w 1877496"/>
              <a:gd name="connsiteY2" fmla="*/ 284364 h 1655786"/>
              <a:gd name="connsiteX3" fmla="*/ 868680 w 1877496"/>
              <a:gd name="connsiteY3" fmla="*/ 360564 h 1655786"/>
              <a:gd name="connsiteX4" fmla="*/ 731520 w 1877496"/>
              <a:gd name="connsiteY4" fmla="*/ 467244 h 1655786"/>
              <a:gd name="connsiteX5" fmla="*/ 716280 w 1877496"/>
              <a:gd name="connsiteY5" fmla="*/ 619644 h 1655786"/>
              <a:gd name="connsiteX6" fmla="*/ 762000 w 1877496"/>
              <a:gd name="connsiteY6" fmla="*/ 779664 h 1655786"/>
              <a:gd name="connsiteX7" fmla="*/ 891540 w 1877496"/>
              <a:gd name="connsiteY7" fmla="*/ 833004 h 1655786"/>
              <a:gd name="connsiteX8" fmla="*/ 1021080 w 1877496"/>
              <a:gd name="connsiteY8" fmla="*/ 825384 h 1655786"/>
              <a:gd name="connsiteX9" fmla="*/ 1257300 w 1877496"/>
              <a:gd name="connsiteY9" fmla="*/ 817764 h 1655786"/>
              <a:gd name="connsiteX10" fmla="*/ 1280160 w 1877496"/>
              <a:gd name="connsiteY10" fmla="*/ 703464 h 1655786"/>
              <a:gd name="connsiteX11" fmla="*/ 1386840 w 1877496"/>
              <a:gd name="connsiteY11" fmla="*/ 535824 h 1655786"/>
              <a:gd name="connsiteX12" fmla="*/ 1661160 w 1877496"/>
              <a:gd name="connsiteY12" fmla="*/ 535824 h 1655786"/>
              <a:gd name="connsiteX13" fmla="*/ 1828800 w 1877496"/>
              <a:gd name="connsiteY13" fmla="*/ 764424 h 1655786"/>
              <a:gd name="connsiteX14" fmla="*/ 1828800 w 1877496"/>
              <a:gd name="connsiteY14" fmla="*/ 1183524 h 1655786"/>
              <a:gd name="connsiteX15" fmla="*/ 1546860 w 1877496"/>
              <a:gd name="connsiteY15" fmla="*/ 1526424 h 1655786"/>
              <a:gd name="connsiteX16" fmla="*/ 1158240 w 1877496"/>
              <a:gd name="connsiteY16" fmla="*/ 1617864 h 1655786"/>
              <a:gd name="connsiteX17" fmla="*/ 320040 w 1877496"/>
              <a:gd name="connsiteY17" fmla="*/ 1320684 h 1655786"/>
              <a:gd name="connsiteX18" fmla="*/ 0 w 1877496"/>
              <a:gd name="connsiteY18" fmla="*/ 756804 h 1655786"/>
              <a:gd name="connsiteX19" fmla="*/ 0 w 1877496"/>
              <a:gd name="connsiteY19" fmla="*/ 261504 h 1655786"/>
              <a:gd name="connsiteX20" fmla="*/ 731520 w 1877496"/>
              <a:gd name="connsiteY20" fmla="*/ 2424 h 1655786"/>
              <a:gd name="connsiteX0" fmla="*/ 731520 w 1877496"/>
              <a:gd name="connsiteY0" fmla="*/ 2424 h 1655786"/>
              <a:gd name="connsiteX1" fmla="*/ 876300 w 1877496"/>
              <a:gd name="connsiteY1" fmla="*/ 139584 h 1655786"/>
              <a:gd name="connsiteX2" fmla="*/ 929640 w 1877496"/>
              <a:gd name="connsiteY2" fmla="*/ 284364 h 1655786"/>
              <a:gd name="connsiteX3" fmla="*/ 868680 w 1877496"/>
              <a:gd name="connsiteY3" fmla="*/ 360564 h 1655786"/>
              <a:gd name="connsiteX4" fmla="*/ 731520 w 1877496"/>
              <a:gd name="connsiteY4" fmla="*/ 467244 h 1655786"/>
              <a:gd name="connsiteX5" fmla="*/ 716280 w 1877496"/>
              <a:gd name="connsiteY5" fmla="*/ 619644 h 1655786"/>
              <a:gd name="connsiteX6" fmla="*/ 762000 w 1877496"/>
              <a:gd name="connsiteY6" fmla="*/ 779664 h 1655786"/>
              <a:gd name="connsiteX7" fmla="*/ 891540 w 1877496"/>
              <a:gd name="connsiteY7" fmla="*/ 833004 h 1655786"/>
              <a:gd name="connsiteX8" fmla="*/ 1021080 w 1877496"/>
              <a:gd name="connsiteY8" fmla="*/ 825384 h 1655786"/>
              <a:gd name="connsiteX9" fmla="*/ 1257300 w 1877496"/>
              <a:gd name="connsiteY9" fmla="*/ 817764 h 1655786"/>
              <a:gd name="connsiteX10" fmla="*/ 1280160 w 1877496"/>
              <a:gd name="connsiteY10" fmla="*/ 703464 h 1655786"/>
              <a:gd name="connsiteX11" fmla="*/ 1386840 w 1877496"/>
              <a:gd name="connsiteY11" fmla="*/ 535824 h 1655786"/>
              <a:gd name="connsiteX12" fmla="*/ 1661160 w 1877496"/>
              <a:gd name="connsiteY12" fmla="*/ 535824 h 1655786"/>
              <a:gd name="connsiteX13" fmla="*/ 1828800 w 1877496"/>
              <a:gd name="connsiteY13" fmla="*/ 764424 h 1655786"/>
              <a:gd name="connsiteX14" fmla="*/ 1828800 w 1877496"/>
              <a:gd name="connsiteY14" fmla="*/ 1183524 h 1655786"/>
              <a:gd name="connsiteX15" fmla="*/ 1546860 w 1877496"/>
              <a:gd name="connsiteY15" fmla="*/ 1526424 h 1655786"/>
              <a:gd name="connsiteX16" fmla="*/ 1158240 w 1877496"/>
              <a:gd name="connsiteY16" fmla="*/ 1617864 h 1655786"/>
              <a:gd name="connsiteX17" fmla="*/ 320040 w 1877496"/>
              <a:gd name="connsiteY17" fmla="*/ 1320684 h 1655786"/>
              <a:gd name="connsiteX18" fmla="*/ 0 w 1877496"/>
              <a:gd name="connsiteY18" fmla="*/ 756804 h 1655786"/>
              <a:gd name="connsiteX19" fmla="*/ 0 w 1877496"/>
              <a:gd name="connsiteY19" fmla="*/ 261504 h 1655786"/>
              <a:gd name="connsiteX20" fmla="*/ 731520 w 1877496"/>
              <a:gd name="connsiteY20" fmla="*/ 2424 h 1655786"/>
              <a:gd name="connsiteX0" fmla="*/ 731520 w 1877496"/>
              <a:gd name="connsiteY0" fmla="*/ 2424 h 1655786"/>
              <a:gd name="connsiteX1" fmla="*/ 876300 w 1877496"/>
              <a:gd name="connsiteY1" fmla="*/ 139584 h 1655786"/>
              <a:gd name="connsiteX2" fmla="*/ 929640 w 1877496"/>
              <a:gd name="connsiteY2" fmla="*/ 284364 h 1655786"/>
              <a:gd name="connsiteX3" fmla="*/ 868680 w 1877496"/>
              <a:gd name="connsiteY3" fmla="*/ 360564 h 1655786"/>
              <a:gd name="connsiteX4" fmla="*/ 731520 w 1877496"/>
              <a:gd name="connsiteY4" fmla="*/ 467244 h 1655786"/>
              <a:gd name="connsiteX5" fmla="*/ 716280 w 1877496"/>
              <a:gd name="connsiteY5" fmla="*/ 619644 h 1655786"/>
              <a:gd name="connsiteX6" fmla="*/ 762000 w 1877496"/>
              <a:gd name="connsiteY6" fmla="*/ 779664 h 1655786"/>
              <a:gd name="connsiteX7" fmla="*/ 891540 w 1877496"/>
              <a:gd name="connsiteY7" fmla="*/ 833004 h 1655786"/>
              <a:gd name="connsiteX8" fmla="*/ 1021080 w 1877496"/>
              <a:gd name="connsiteY8" fmla="*/ 825384 h 1655786"/>
              <a:gd name="connsiteX9" fmla="*/ 1257300 w 1877496"/>
              <a:gd name="connsiteY9" fmla="*/ 817764 h 1655786"/>
              <a:gd name="connsiteX10" fmla="*/ 1280160 w 1877496"/>
              <a:gd name="connsiteY10" fmla="*/ 703464 h 1655786"/>
              <a:gd name="connsiteX11" fmla="*/ 1386840 w 1877496"/>
              <a:gd name="connsiteY11" fmla="*/ 535824 h 1655786"/>
              <a:gd name="connsiteX12" fmla="*/ 1661160 w 1877496"/>
              <a:gd name="connsiteY12" fmla="*/ 535824 h 1655786"/>
              <a:gd name="connsiteX13" fmla="*/ 1828800 w 1877496"/>
              <a:gd name="connsiteY13" fmla="*/ 764424 h 1655786"/>
              <a:gd name="connsiteX14" fmla="*/ 1828800 w 1877496"/>
              <a:gd name="connsiteY14" fmla="*/ 1183524 h 1655786"/>
              <a:gd name="connsiteX15" fmla="*/ 1546860 w 1877496"/>
              <a:gd name="connsiteY15" fmla="*/ 1526424 h 1655786"/>
              <a:gd name="connsiteX16" fmla="*/ 1158240 w 1877496"/>
              <a:gd name="connsiteY16" fmla="*/ 1617864 h 1655786"/>
              <a:gd name="connsiteX17" fmla="*/ 320040 w 1877496"/>
              <a:gd name="connsiteY17" fmla="*/ 1320684 h 1655786"/>
              <a:gd name="connsiteX18" fmla="*/ 0 w 1877496"/>
              <a:gd name="connsiteY18" fmla="*/ 756804 h 1655786"/>
              <a:gd name="connsiteX19" fmla="*/ 0 w 1877496"/>
              <a:gd name="connsiteY19" fmla="*/ 261504 h 1655786"/>
              <a:gd name="connsiteX20" fmla="*/ 731520 w 1877496"/>
              <a:gd name="connsiteY20" fmla="*/ 2424 h 1655786"/>
              <a:gd name="connsiteX0" fmla="*/ 731520 w 1877496"/>
              <a:gd name="connsiteY0" fmla="*/ 2424 h 1655786"/>
              <a:gd name="connsiteX1" fmla="*/ 876300 w 1877496"/>
              <a:gd name="connsiteY1" fmla="*/ 139584 h 1655786"/>
              <a:gd name="connsiteX2" fmla="*/ 929640 w 1877496"/>
              <a:gd name="connsiteY2" fmla="*/ 284364 h 1655786"/>
              <a:gd name="connsiteX3" fmla="*/ 868680 w 1877496"/>
              <a:gd name="connsiteY3" fmla="*/ 360564 h 1655786"/>
              <a:gd name="connsiteX4" fmla="*/ 731520 w 1877496"/>
              <a:gd name="connsiteY4" fmla="*/ 467244 h 1655786"/>
              <a:gd name="connsiteX5" fmla="*/ 716280 w 1877496"/>
              <a:gd name="connsiteY5" fmla="*/ 619644 h 1655786"/>
              <a:gd name="connsiteX6" fmla="*/ 762000 w 1877496"/>
              <a:gd name="connsiteY6" fmla="*/ 779664 h 1655786"/>
              <a:gd name="connsiteX7" fmla="*/ 891540 w 1877496"/>
              <a:gd name="connsiteY7" fmla="*/ 833004 h 1655786"/>
              <a:gd name="connsiteX8" fmla="*/ 1021080 w 1877496"/>
              <a:gd name="connsiteY8" fmla="*/ 825384 h 1655786"/>
              <a:gd name="connsiteX9" fmla="*/ 1257300 w 1877496"/>
              <a:gd name="connsiteY9" fmla="*/ 817764 h 1655786"/>
              <a:gd name="connsiteX10" fmla="*/ 1280160 w 1877496"/>
              <a:gd name="connsiteY10" fmla="*/ 703464 h 1655786"/>
              <a:gd name="connsiteX11" fmla="*/ 1386840 w 1877496"/>
              <a:gd name="connsiteY11" fmla="*/ 535824 h 1655786"/>
              <a:gd name="connsiteX12" fmla="*/ 1661160 w 1877496"/>
              <a:gd name="connsiteY12" fmla="*/ 535824 h 1655786"/>
              <a:gd name="connsiteX13" fmla="*/ 1828800 w 1877496"/>
              <a:gd name="connsiteY13" fmla="*/ 764424 h 1655786"/>
              <a:gd name="connsiteX14" fmla="*/ 1828800 w 1877496"/>
              <a:gd name="connsiteY14" fmla="*/ 1183524 h 1655786"/>
              <a:gd name="connsiteX15" fmla="*/ 1546860 w 1877496"/>
              <a:gd name="connsiteY15" fmla="*/ 1526424 h 1655786"/>
              <a:gd name="connsiteX16" fmla="*/ 1158240 w 1877496"/>
              <a:gd name="connsiteY16" fmla="*/ 1617864 h 1655786"/>
              <a:gd name="connsiteX17" fmla="*/ 320040 w 1877496"/>
              <a:gd name="connsiteY17" fmla="*/ 1320684 h 1655786"/>
              <a:gd name="connsiteX18" fmla="*/ 0 w 1877496"/>
              <a:gd name="connsiteY18" fmla="*/ 756804 h 1655786"/>
              <a:gd name="connsiteX19" fmla="*/ 0 w 1877496"/>
              <a:gd name="connsiteY19" fmla="*/ 261504 h 1655786"/>
              <a:gd name="connsiteX20" fmla="*/ 731520 w 1877496"/>
              <a:gd name="connsiteY20" fmla="*/ 2424 h 1655786"/>
              <a:gd name="connsiteX0" fmla="*/ 741045 w 1887021"/>
              <a:gd name="connsiteY0" fmla="*/ 2424 h 1655786"/>
              <a:gd name="connsiteX1" fmla="*/ 885825 w 1887021"/>
              <a:gd name="connsiteY1" fmla="*/ 139584 h 1655786"/>
              <a:gd name="connsiteX2" fmla="*/ 939165 w 1887021"/>
              <a:gd name="connsiteY2" fmla="*/ 284364 h 1655786"/>
              <a:gd name="connsiteX3" fmla="*/ 878205 w 1887021"/>
              <a:gd name="connsiteY3" fmla="*/ 360564 h 1655786"/>
              <a:gd name="connsiteX4" fmla="*/ 741045 w 1887021"/>
              <a:gd name="connsiteY4" fmla="*/ 467244 h 1655786"/>
              <a:gd name="connsiteX5" fmla="*/ 725805 w 1887021"/>
              <a:gd name="connsiteY5" fmla="*/ 619644 h 1655786"/>
              <a:gd name="connsiteX6" fmla="*/ 771525 w 1887021"/>
              <a:gd name="connsiteY6" fmla="*/ 779664 h 1655786"/>
              <a:gd name="connsiteX7" fmla="*/ 901065 w 1887021"/>
              <a:gd name="connsiteY7" fmla="*/ 833004 h 1655786"/>
              <a:gd name="connsiteX8" fmla="*/ 1030605 w 1887021"/>
              <a:gd name="connsiteY8" fmla="*/ 825384 h 1655786"/>
              <a:gd name="connsiteX9" fmla="*/ 1266825 w 1887021"/>
              <a:gd name="connsiteY9" fmla="*/ 817764 h 1655786"/>
              <a:gd name="connsiteX10" fmla="*/ 1289685 w 1887021"/>
              <a:gd name="connsiteY10" fmla="*/ 703464 h 1655786"/>
              <a:gd name="connsiteX11" fmla="*/ 1396365 w 1887021"/>
              <a:gd name="connsiteY11" fmla="*/ 535824 h 1655786"/>
              <a:gd name="connsiteX12" fmla="*/ 1670685 w 1887021"/>
              <a:gd name="connsiteY12" fmla="*/ 535824 h 1655786"/>
              <a:gd name="connsiteX13" fmla="*/ 1838325 w 1887021"/>
              <a:gd name="connsiteY13" fmla="*/ 764424 h 1655786"/>
              <a:gd name="connsiteX14" fmla="*/ 1838325 w 1887021"/>
              <a:gd name="connsiteY14" fmla="*/ 1183524 h 1655786"/>
              <a:gd name="connsiteX15" fmla="*/ 1556385 w 1887021"/>
              <a:gd name="connsiteY15" fmla="*/ 1526424 h 1655786"/>
              <a:gd name="connsiteX16" fmla="*/ 1167765 w 1887021"/>
              <a:gd name="connsiteY16" fmla="*/ 1617864 h 1655786"/>
              <a:gd name="connsiteX17" fmla="*/ 329565 w 1887021"/>
              <a:gd name="connsiteY17" fmla="*/ 1320684 h 1655786"/>
              <a:gd name="connsiteX18" fmla="*/ 9525 w 1887021"/>
              <a:gd name="connsiteY18" fmla="*/ 756804 h 1655786"/>
              <a:gd name="connsiteX19" fmla="*/ 9525 w 1887021"/>
              <a:gd name="connsiteY19" fmla="*/ 261504 h 1655786"/>
              <a:gd name="connsiteX20" fmla="*/ 741045 w 1887021"/>
              <a:gd name="connsiteY20" fmla="*/ 2424 h 1655786"/>
              <a:gd name="connsiteX0" fmla="*/ 844815 w 1990791"/>
              <a:gd name="connsiteY0" fmla="*/ 2424 h 1655786"/>
              <a:gd name="connsiteX1" fmla="*/ 989595 w 1990791"/>
              <a:gd name="connsiteY1" fmla="*/ 139584 h 1655786"/>
              <a:gd name="connsiteX2" fmla="*/ 1042935 w 1990791"/>
              <a:gd name="connsiteY2" fmla="*/ 284364 h 1655786"/>
              <a:gd name="connsiteX3" fmla="*/ 981975 w 1990791"/>
              <a:gd name="connsiteY3" fmla="*/ 360564 h 1655786"/>
              <a:gd name="connsiteX4" fmla="*/ 844815 w 1990791"/>
              <a:gd name="connsiteY4" fmla="*/ 467244 h 1655786"/>
              <a:gd name="connsiteX5" fmla="*/ 829575 w 1990791"/>
              <a:gd name="connsiteY5" fmla="*/ 619644 h 1655786"/>
              <a:gd name="connsiteX6" fmla="*/ 875295 w 1990791"/>
              <a:gd name="connsiteY6" fmla="*/ 779664 h 1655786"/>
              <a:gd name="connsiteX7" fmla="*/ 1004835 w 1990791"/>
              <a:gd name="connsiteY7" fmla="*/ 833004 h 1655786"/>
              <a:gd name="connsiteX8" fmla="*/ 1134375 w 1990791"/>
              <a:gd name="connsiteY8" fmla="*/ 825384 h 1655786"/>
              <a:gd name="connsiteX9" fmla="*/ 1370595 w 1990791"/>
              <a:gd name="connsiteY9" fmla="*/ 817764 h 1655786"/>
              <a:gd name="connsiteX10" fmla="*/ 1393455 w 1990791"/>
              <a:gd name="connsiteY10" fmla="*/ 703464 h 1655786"/>
              <a:gd name="connsiteX11" fmla="*/ 1500135 w 1990791"/>
              <a:gd name="connsiteY11" fmla="*/ 535824 h 1655786"/>
              <a:gd name="connsiteX12" fmla="*/ 1774455 w 1990791"/>
              <a:gd name="connsiteY12" fmla="*/ 535824 h 1655786"/>
              <a:gd name="connsiteX13" fmla="*/ 1942095 w 1990791"/>
              <a:gd name="connsiteY13" fmla="*/ 764424 h 1655786"/>
              <a:gd name="connsiteX14" fmla="*/ 1942095 w 1990791"/>
              <a:gd name="connsiteY14" fmla="*/ 1183524 h 1655786"/>
              <a:gd name="connsiteX15" fmla="*/ 1660155 w 1990791"/>
              <a:gd name="connsiteY15" fmla="*/ 1526424 h 1655786"/>
              <a:gd name="connsiteX16" fmla="*/ 1271535 w 1990791"/>
              <a:gd name="connsiteY16" fmla="*/ 1617864 h 1655786"/>
              <a:gd name="connsiteX17" fmla="*/ 433335 w 1990791"/>
              <a:gd name="connsiteY17" fmla="*/ 1320684 h 1655786"/>
              <a:gd name="connsiteX18" fmla="*/ 113295 w 1990791"/>
              <a:gd name="connsiteY18" fmla="*/ 756804 h 1655786"/>
              <a:gd name="connsiteX19" fmla="*/ 113295 w 1990791"/>
              <a:gd name="connsiteY19" fmla="*/ 261504 h 1655786"/>
              <a:gd name="connsiteX20" fmla="*/ 844815 w 1990791"/>
              <a:gd name="connsiteY20" fmla="*/ 2424 h 1655786"/>
              <a:gd name="connsiteX0" fmla="*/ 773173 w 1919149"/>
              <a:gd name="connsiteY0" fmla="*/ 2424 h 1655786"/>
              <a:gd name="connsiteX1" fmla="*/ 917953 w 1919149"/>
              <a:gd name="connsiteY1" fmla="*/ 139584 h 1655786"/>
              <a:gd name="connsiteX2" fmla="*/ 971293 w 1919149"/>
              <a:gd name="connsiteY2" fmla="*/ 284364 h 1655786"/>
              <a:gd name="connsiteX3" fmla="*/ 910333 w 1919149"/>
              <a:gd name="connsiteY3" fmla="*/ 360564 h 1655786"/>
              <a:gd name="connsiteX4" fmla="*/ 773173 w 1919149"/>
              <a:gd name="connsiteY4" fmla="*/ 467244 h 1655786"/>
              <a:gd name="connsiteX5" fmla="*/ 757933 w 1919149"/>
              <a:gd name="connsiteY5" fmla="*/ 619644 h 1655786"/>
              <a:gd name="connsiteX6" fmla="*/ 803653 w 1919149"/>
              <a:gd name="connsiteY6" fmla="*/ 779664 h 1655786"/>
              <a:gd name="connsiteX7" fmla="*/ 933193 w 1919149"/>
              <a:gd name="connsiteY7" fmla="*/ 833004 h 1655786"/>
              <a:gd name="connsiteX8" fmla="*/ 1062733 w 1919149"/>
              <a:gd name="connsiteY8" fmla="*/ 825384 h 1655786"/>
              <a:gd name="connsiteX9" fmla="*/ 1298953 w 1919149"/>
              <a:gd name="connsiteY9" fmla="*/ 817764 h 1655786"/>
              <a:gd name="connsiteX10" fmla="*/ 1321813 w 1919149"/>
              <a:gd name="connsiteY10" fmla="*/ 703464 h 1655786"/>
              <a:gd name="connsiteX11" fmla="*/ 1428493 w 1919149"/>
              <a:gd name="connsiteY11" fmla="*/ 535824 h 1655786"/>
              <a:gd name="connsiteX12" fmla="*/ 1702813 w 1919149"/>
              <a:gd name="connsiteY12" fmla="*/ 535824 h 1655786"/>
              <a:gd name="connsiteX13" fmla="*/ 1870453 w 1919149"/>
              <a:gd name="connsiteY13" fmla="*/ 764424 h 1655786"/>
              <a:gd name="connsiteX14" fmla="*/ 1870453 w 1919149"/>
              <a:gd name="connsiteY14" fmla="*/ 1183524 h 1655786"/>
              <a:gd name="connsiteX15" fmla="*/ 1588513 w 1919149"/>
              <a:gd name="connsiteY15" fmla="*/ 1526424 h 1655786"/>
              <a:gd name="connsiteX16" fmla="*/ 1199893 w 1919149"/>
              <a:gd name="connsiteY16" fmla="*/ 1617864 h 1655786"/>
              <a:gd name="connsiteX17" fmla="*/ 361693 w 1919149"/>
              <a:gd name="connsiteY17" fmla="*/ 1320684 h 1655786"/>
              <a:gd name="connsiteX18" fmla="*/ 41653 w 1919149"/>
              <a:gd name="connsiteY18" fmla="*/ 756804 h 1655786"/>
              <a:gd name="connsiteX19" fmla="*/ 41653 w 1919149"/>
              <a:gd name="connsiteY19" fmla="*/ 261504 h 1655786"/>
              <a:gd name="connsiteX20" fmla="*/ 773173 w 1919149"/>
              <a:gd name="connsiteY20" fmla="*/ 2424 h 1655786"/>
              <a:gd name="connsiteX0" fmla="*/ 773173 w 1919149"/>
              <a:gd name="connsiteY0" fmla="*/ 23447 h 1676809"/>
              <a:gd name="connsiteX1" fmla="*/ 917953 w 1919149"/>
              <a:gd name="connsiteY1" fmla="*/ 160607 h 1676809"/>
              <a:gd name="connsiteX2" fmla="*/ 971293 w 1919149"/>
              <a:gd name="connsiteY2" fmla="*/ 305387 h 1676809"/>
              <a:gd name="connsiteX3" fmla="*/ 910333 w 1919149"/>
              <a:gd name="connsiteY3" fmla="*/ 381587 h 1676809"/>
              <a:gd name="connsiteX4" fmla="*/ 773173 w 1919149"/>
              <a:gd name="connsiteY4" fmla="*/ 488267 h 1676809"/>
              <a:gd name="connsiteX5" fmla="*/ 757933 w 1919149"/>
              <a:gd name="connsiteY5" fmla="*/ 640667 h 1676809"/>
              <a:gd name="connsiteX6" fmla="*/ 803653 w 1919149"/>
              <a:gd name="connsiteY6" fmla="*/ 800687 h 1676809"/>
              <a:gd name="connsiteX7" fmla="*/ 933193 w 1919149"/>
              <a:gd name="connsiteY7" fmla="*/ 854027 h 1676809"/>
              <a:gd name="connsiteX8" fmla="*/ 1062733 w 1919149"/>
              <a:gd name="connsiteY8" fmla="*/ 846407 h 1676809"/>
              <a:gd name="connsiteX9" fmla="*/ 1298953 w 1919149"/>
              <a:gd name="connsiteY9" fmla="*/ 838787 h 1676809"/>
              <a:gd name="connsiteX10" fmla="*/ 1321813 w 1919149"/>
              <a:gd name="connsiteY10" fmla="*/ 724487 h 1676809"/>
              <a:gd name="connsiteX11" fmla="*/ 1428493 w 1919149"/>
              <a:gd name="connsiteY11" fmla="*/ 556847 h 1676809"/>
              <a:gd name="connsiteX12" fmla="*/ 1702813 w 1919149"/>
              <a:gd name="connsiteY12" fmla="*/ 556847 h 1676809"/>
              <a:gd name="connsiteX13" fmla="*/ 1870453 w 1919149"/>
              <a:gd name="connsiteY13" fmla="*/ 785447 h 1676809"/>
              <a:gd name="connsiteX14" fmla="*/ 1870453 w 1919149"/>
              <a:gd name="connsiteY14" fmla="*/ 1204547 h 1676809"/>
              <a:gd name="connsiteX15" fmla="*/ 1588513 w 1919149"/>
              <a:gd name="connsiteY15" fmla="*/ 1547447 h 1676809"/>
              <a:gd name="connsiteX16" fmla="*/ 1199893 w 1919149"/>
              <a:gd name="connsiteY16" fmla="*/ 1638887 h 1676809"/>
              <a:gd name="connsiteX17" fmla="*/ 361693 w 1919149"/>
              <a:gd name="connsiteY17" fmla="*/ 1341707 h 1676809"/>
              <a:gd name="connsiteX18" fmla="*/ 41653 w 1919149"/>
              <a:gd name="connsiteY18" fmla="*/ 777827 h 1676809"/>
              <a:gd name="connsiteX19" fmla="*/ 41653 w 1919149"/>
              <a:gd name="connsiteY19" fmla="*/ 282527 h 1676809"/>
              <a:gd name="connsiteX20" fmla="*/ 773173 w 1919149"/>
              <a:gd name="connsiteY20" fmla="*/ 23447 h 1676809"/>
              <a:gd name="connsiteX0" fmla="*/ 773173 w 1919149"/>
              <a:gd name="connsiteY0" fmla="*/ 72 h 1653434"/>
              <a:gd name="connsiteX1" fmla="*/ 917953 w 1919149"/>
              <a:gd name="connsiteY1" fmla="*/ 137232 h 1653434"/>
              <a:gd name="connsiteX2" fmla="*/ 971293 w 1919149"/>
              <a:gd name="connsiteY2" fmla="*/ 282012 h 1653434"/>
              <a:gd name="connsiteX3" fmla="*/ 910333 w 1919149"/>
              <a:gd name="connsiteY3" fmla="*/ 358212 h 1653434"/>
              <a:gd name="connsiteX4" fmla="*/ 773173 w 1919149"/>
              <a:gd name="connsiteY4" fmla="*/ 464892 h 1653434"/>
              <a:gd name="connsiteX5" fmla="*/ 757933 w 1919149"/>
              <a:gd name="connsiteY5" fmla="*/ 617292 h 1653434"/>
              <a:gd name="connsiteX6" fmla="*/ 803653 w 1919149"/>
              <a:gd name="connsiteY6" fmla="*/ 777312 h 1653434"/>
              <a:gd name="connsiteX7" fmla="*/ 933193 w 1919149"/>
              <a:gd name="connsiteY7" fmla="*/ 830652 h 1653434"/>
              <a:gd name="connsiteX8" fmla="*/ 1062733 w 1919149"/>
              <a:gd name="connsiteY8" fmla="*/ 823032 h 1653434"/>
              <a:gd name="connsiteX9" fmla="*/ 1298953 w 1919149"/>
              <a:gd name="connsiteY9" fmla="*/ 815412 h 1653434"/>
              <a:gd name="connsiteX10" fmla="*/ 1321813 w 1919149"/>
              <a:gd name="connsiteY10" fmla="*/ 701112 h 1653434"/>
              <a:gd name="connsiteX11" fmla="*/ 1428493 w 1919149"/>
              <a:gd name="connsiteY11" fmla="*/ 533472 h 1653434"/>
              <a:gd name="connsiteX12" fmla="*/ 1702813 w 1919149"/>
              <a:gd name="connsiteY12" fmla="*/ 533472 h 1653434"/>
              <a:gd name="connsiteX13" fmla="*/ 1870453 w 1919149"/>
              <a:gd name="connsiteY13" fmla="*/ 762072 h 1653434"/>
              <a:gd name="connsiteX14" fmla="*/ 1870453 w 1919149"/>
              <a:gd name="connsiteY14" fmla="*/ 1181172 h 1653434"/>
              <a:gd name="connsiteX15" fmla="*/ 1588513 w 1919149"/>
              <a:gd name="connsiteY15" fmla="*/ 1524072 h 1653434"/>
              <a:gd name="connsiteX16" fmla="*/ 1199893 w 1919149"/>
              <a:gd name="connsiteY16" fmla="*/ 1615512 h 1653434"/>
              <a:gd name="connsiteX17" fmla="*/ 361693 w 1919149"/>
              <a:gd name="connsiteY17" fmla="*/ 1318332 h 1653434"/>
              <a:gd name="connsiteX18" fmla="*/ 41653 w 1919149"/>
              <a:gd name="connsiteY18" fmla="*/ 754452 h 1653434"/>
              <a:gd name="connsiteX19" fmla="*/ 41653 w 1919149"/>
              <a:gd name="connsiteY19" fmla="*/ 259152 h 1653434"/>
              <a:gd name="connsiteX20" fmla="*/ 773173 w 1919149"/>
              <a:gd name="connsiteY20" fmla="*/ 72 h 1653434"/>
              <a:gd name="connsiteX0" fmla="*/ 773173 w 1898729"/>
              <a:gd name="connsiteY0" fmla="*/ 72 h 1653434"/>
              <a:gd name="connsiteX1" fmla="*/ 917953 w 1898729"/>
              <a:gd name="connsiteY1" fmla="*/ 137232 h 1653434"/>
              <a:gd name="connsiteX2" fmla="*/ 971293 w 1898729"/>
              <a:gd name="connsiteY2" fmla="*/ 282012 h 1653434"/>
              <a:gd name="connsiteX3" fmla="*/ 910333 w 1898729"/>
              <a:gd name="connsiteY3" fmla="*/ 358212 h 1653434"/>
              <a:gd name="connsiteX4" fmla="*/ 773173 w 1898729"/>
              <a:gd name="connsiteY4" fmla="*/ 464892 h 1653434"/>
              <a:gd name="connsiteX5" fmla="*/ 757933 w 1898729"/>
              <a:gd name="connsiteY5" fmla="*/ 617292 h 1653434"/>
              <a:gd name="connsiteX6" fmla="*/ 803653 w 1898729"/>
              <a:gd name="connsiteY6" fmla="*/ 777312 h 1653434"/>
              <a:gd name="connsiteX7" fmla="*/ 933193 w 1898729"/>
              <a:gd name="connsiteY7" fmla="*/ 830652 h 1653434"/>
              <a:gd name="connsiteX8" fmla="*/ 1062733 w 1898729"/>
              <a:gd name="connsiteY8" fmla="*/ 823032 h 1653434"/>
              <a:gd name="connsiteX9" fmla="*/ 1298953 w 1898729"/>
              <a:gd name="connsiteY9" fmla="*/ 815412 h 1653434"/>
              <a:gd name="connsiteX10" fmla="*/ 1321813 w 1898729"/>
              <a:gd name="connsiteY10" fmla="*/ 701112 h 1653434"/>
              <a:gd name="connsiteX11" fmla="*/ 1428493 w 1898729"/>
              <a:gd name="connsiteY11" fmla="*/ 533472 h 1653434"/>
              <a:gd name="connsiteX12" fmla="*/ 1702813 w 1898729"/>
              <a:gd name="connsiteY12" fmla="*/ 533472 h 1653434"/>
              <a:gd name="connsiteX13" fmla="*/ 1870453 w 1898729"/>
              <a:gd name="connsiteY13" fmla="*/ 762072 h 1653434"/>
              <a:gd name="connsiteX14" fmla="*/ 1870453 w 1898729"/>
              <a:gd name="connsiteY14" fmla="*/ 1181172 h 1653434"/>
              <a:gd name="connsiteX15" fmla="*/ 1588513 w 1898729"/>
              <a:gd name="connsiteY15" fmla="*/ 1524072 h 1653434"/>
              <a:gd name="connsiteX16" fmla="*/ 1199893 w 1898729"/>
              <a:gd name="connsiteY16" fmla="*/ 1615512 h 1653434"/>
              <a:gd name="connsiteX17" fmla="*/ 361693 w 1898729"/>
              <a:gd name="connsiteY17" fmla="*/ 1318332 h 1653434"/>
              <a:gd name="connsiteX18" fmla="*/ 41653 w 1898729"/>
              <a:gd name="connsiteY18" fmla="*/ 754452 h 1653434"/>
              <a:gd name="connsiteX19" fmla="*/ 41653 w 1898729"/>
              <a:gd name="connsiteY19" fmla="*/ 259152 h 1653434"/>
              <a:gd name="connsiteX20" fmla="*/ 773173 w 1898729"/>
              <a:gd name="connsiteY20" fmla="*/ 72 h 1653434"/>
              <a:gd name="connsiteX0" fmla="*/ 773173 w 1909101"/>
              <a:gd name="connsiteY0" fmla="*/ 72 h 1653434"/>
              <a:gd name="connsiteX1" fmla="*/ 917953 w 1909101"/>
              <a:gd name="connsiteY1" fmla="*/ 137232 h 1653434"/>
              <a:gd name="connsiteX2" fmla="*/ 971293 w 1909101"/>
              <a:gd name="connsiteY2" fmla="*/ 282012 h 1653434"/>
              <a:gd name="connsiteX3" fmla="*/ 910333 w 1909101"/>
              <a:gd name="connsiteY3" fmla="*/ 358212 h 1653434"/>
              <a:gd name="connsiteX4" fmla="*/ 773173 w 1909101"/>
              <a:gd name="connsiteY4" fmla="*/ 464892 h 1653434"/>
              <a:gd name="connsiteX5" fmla="*/ 757933 w 1909101"/>
              <a:gd name="connsiteY5" fmla="*/ 617292 h 1653434"/>
              <a:gd name="connsiteX6" fmla="*/ 803653 w 1909101"/>
              <a:gd name="connsiteY6" fmla="*/ 777312 h 1653434"/>
              <a:gd name="connsiteX7" fmla="*/ 933193 w 1909101"/>
              <a:gd name="connsiteY7" fmla="*/ 830652 h 1653434"/>
              <a:gd name="connsiteX8" fmla="*/ 1062733 w 1909101"/>
              <a:gd name="connsiteY8" fmla="*/ 823032 h 1653434"/>
              <a:gd name="connsiteX9" fmla="*/ 1298953 w 1909101"/>
              <a:gd name="connsiteY9" fmla="*/ 815412 h 1653434"/>
              <a:gd name="connsiteX10" fmla="*/ 1321813 w 1909101"/>
              <a:gd name="connsiteY10" fmla="*/ 701112 h 1653434"/>
              <a:gd name="connsiteX11" fmla="*/ 1428493 w 1909101"/>
              <a:gd name="connsiteY11" fmla="*/ 533472 h 1653434"/>
              <a:gd name="connsiteX12" fmla="*/ 1702813 w 1909101"/>
              <a:gd name="connsiteY12" fmla="*/ 533472 h 1653434"/>
              <a:gd name="connsiteX13" fmla="*/ 1870453 w 1909101"/>
              <a:gd name="connsiteY13" fmla="*/ 762072 h 1653434"/>
              <a:gd name="connsiteX14" fmla="*/ 1870453 w 1909101"/>
              <a:gd name="connsiteY14" fmla="*/ 1181172 h 1653434"/>
              <a:gd name="connsiteX15" fmla="*/ 1588513 w 1909101"/>
              <a:gd name="connsiteY15" fmla="*/ 1524072 h 1653434"/>
              <a:gd name="connsiteX16" fmla="*/ 1199893 w 1909101"/>
              <a:gd name="connsiteY16" fmla="*/ 1615512 h 1653434"/>
              <a:gd name="connsiteX17" fmla="*/ 361693 w 1909101"/>
              <a:gd name="connsiteY17" fmla="*/ 1318332 h 1653434"/>
              <a:gd name="connsiteX18" fmla="*/ 41653 w 1909101"/>
              <a:gd name="connsiteY18" fmla="*/ 754452 h 1653434"/>
              <a:gd name="connsiteX19" fmla="*/ 41653 w 1909101"/>
              <a:gd name="connsiteY19" fmla="*/ 259152 h 1653434"/>
              <a:gd name="connsiteX20" fmla="*/ 773173 w 1909101"/>
              <a:gd name="connsiteY20" fmla="*/ 72 h 1653434"/>
              <a:gd name="connsiteX0" fmla="*/ 773173 w 1897289"/>
              <a:gd name="connsiteY0" fmla="*/ 72 h 1653434"/>
              <a:gd name="connsiteX1" fmla="*/ 917953 w 1897289"/>
              <a:gd name="connsiteY1" fmla="*/ 137232 h 1653434"/>
              <a:gd name="connsiteX2" fmla="*/ 971293 w 1897289"/>
              <a:gd name="connsiteY2" fmla="*/ 282012 h 1653434"/>
              <a:gd name="connsiteX3" fmla="*/ 910333 w 1897289"/>
              <a:gd name="connsiteY3" fmla="*/ 358212 h 1653434"/>
              <a:gd name="connsiteX4" fmla="*/ 773173 w 1897289"/>
              <a:gd name="connsiteY4" fmla="*/ 464892 h 1653434"/>
              <a:gd name="connsiteX5" fmla="*/ 757933 w 1897289"/>
              <a:gd name="connsiteY5" fmla="*/ 617292 h 1653434"/>
              <a:gd name="connsiteX6" fmla="*/ 803653 w 1897289"/>
              <a:gd name="connsiteY6" fmla="*/ 777312 h 1653434"/>
              <a:gd name="connsiteX7" fmla="*/ 933193 w 1897289"/>
              <a:gd name="connsiteY7" fmla="*/ 830652 h 1653434"/>
              <a:gd name="connsiteX8" fmla="*/ 1062733 w 1897289"/>
              <a:gd name="connsiteY8" fmla="*/ 823032 h 1653434"/>
              <a:gd name="connsiteX9" fmla="*/ 1298953 w 1897289"/>
              <a:gd name="connsiteY9" fmla="*/ 815412 h 1653434"/>
              <a:gd name="connsiteX10" fmla="*/ 1321813 w 1897289"/>
              <a:gd name="connsiteY10" fmla="*/ 701112 h 1653434"/>
              <a:gd name="connsiteX11" fmla="*/ 1428493 w 1897289"/>
              <a:gd name="connsiteY11" fmla="*/ 533472 h 1653434"/>
              <a:gd name="connsiteX12" fmla="*/ 1702813 w 1897289"/>
              <a:gd name="connsiteY12" fmla="*/ 533472 h 1653434"/>
              <a:gd name="connsiteX13" fmla="*/ 1870453 w 1897289"/>
              <a:gd name="connsiteY13" fmla="*/ 762072 h 1653434"/>
              <a:gd name="connsiteX14" fmla="*/ 1870453 w 1897289"/>
              <a:gd name="connsiteY14" fmla="*/ 1181172 h 1653434"/>
              <a:gd name="connsiteX15" fmla="*/ 1588513 w 1897289"/>
              <a:gd name="connsiteY15" fmla="*/ 1524072 h 1653434"/>
              <a:gd name="connsiteX16" fmla="*/ 1199893 w 1897289"/>
              <a:gd name="connsiteY16" fmla="*/ 1615512 h 1653434"/>
              <a:gd name="connsiteX17" fmla="*/ 361693 w 1897289"/>
              <a:gd name="connsiteY17" fmla="*/ 1318332 h 1653434"/>
              <a:gd name="connsiteX18" fmla="*/ 41653 w 1897289"/>
              <a:gd name="connsiteY18" fmla="*/ 754452 h 1653434"/>
              <a:gd name="connsiteX19" fmla="*/ 41653 w 1897289"/>
              <a:gd name="connsiteY19" fmla="*/ 259152 h 1653434"/>
              <a:gd name="connsiteX20" fmla="*/ 773173 w 1897289"/>
              <a:gd name="connsiteY20" fmla="*/ 72 h 1653434"/>
              <a:gd name="connsiteX0" fmla="*/ 773173 w 1897289"/>
              <a:gd name="connsiteY0" fmla="*/ 72 h 1653434"/>
              <a:gd name="connsiteX1" fmla="*/ 917953 w 1897289"/>
              <a:gd name="connsiteY1" fmla="*/ 137232 h 1653434"/>
              <a:gd name="connsiteX2" fmla="*/ 971293 w 1897289"/>
              <a:gd name="connsiteY2" fmla="*/ 282012 h 1653434"/>
              <a:gd name="connsiteX3" fmla="*/ 910333 w 1897289"/>
              <a:gd name="connsiteY3" fmla="*/ 358212 h 1653434"/>
              <a:gd name="connsiteX4" fmla="*/ 773173 w 1897289"/>
              <a:gd name="connsiteY4" fmla="*/ 464892 h 1653434"/>
              <a:gd name="connsiteX5" fmla="*/ 757933 w 1897289"/>
              <a:gd name="connsiteY5" fmla="*/ 617292 h 1653434"/>
              <a:gd name="connsiteX6" fmla="*/ 803653 w 1897289"/>
              <a:gd name="connsiteY6" fmla="*/ 777312 h 1653434"/>
              <a:gd name="connsiteX7" fmla="*/ 933193 w 1897289"/>
              <a:gd name="connsiteY7" fmla="*/ 830652 h 1653434"/>
              <a:gd name="connsiteX8" fmla="*/ 1062733 w 1897289"/>
              <a:gd name="connsiteY8" fmla="*/ 823032 h 1653434"/>
              <a:gd name="connsiteX9" fmla="*/ 1298953 w 1897289"/>
              <a:gd name="connsiteY9" fmla="*/ 815412 h 1653434"/>
              <a:gd name="connsiteX10" fmla="*/ 1321813 w 1897289"/>
              <a:gd name="connsiteY10" fmla="*/ 701112 h 1653434"/>
              <a:gd name="connsiteX11" fmla="*/ 1428493 w 1897289"/>
              <a:gd name="connsiteY11" fmla="*/ 533472 h 1653434"/>
              <a:gd name="connsiteX12" fmla="*/ 1702813 w 1897289"/>
              <a:gd name="connsiteY12" fmla="*/ 533472 h 1653434"/>
              <a:gd name="connsiteX13" fmla="*/ 1870453 w 1897289"/>
              <a:gd name="connsiteY13" fmla="*/ 762072 h 1653434"/>
              <a:gd name="connsiteX14" fmla="*/ 1870453 w 1897289"/>
              <a:gd name="connsiteY14" fmla="*/ 1181172 h 1653434"/>
              <a:gd name="connsiteX15" fmla="*/ 1588513 w 1897289"/>
              <a:gd name="connsiteY15" fmla="*/ 1524072 h 1653434"/>
              <a:gd name="connsiteX16" fmla="*/ 1199893 w 1897289"/>
              <a:gd name="connsiteY16" fmla="*/ 1615512 h 1653434"/>
              <a:gd name="connsiteX17" fmla="*/ 361693 w 1897289"/>
              <a:gd name="connsiteY17" fmla="*/ 1318332 h 1653434"/>
              <a:gd name="connsiteX18" fmla="*/ 41653 w 1897289"/>
              <a:gd name="connsiteY18" fmla="*/ 754452 h 1653434"/>
              <a:gd name="connsiteX19" fmla="*/ 41653 w 1897289"/>
              <a:gd name="connsiteY19" fmla="*/ 259152 h 1653434"/>
              <a:gd name="connsiteX20" fmla="*/ 773173 w 1897289"/>
              <a:gd name="connsiteY20" fmla="*/ 72 h 1653434"/>
              <a:gd name="connsiteX0" fmla="*/ 773173 w 1897289"/>
              <a:gd name="connsiteY0" fmla="*/ 72 h 1653434"/>
              <a:gd name="connsiteX1" fmla="*/ 917953 w 1897289"/>
              <a:gd name="connsiteY1" fmla="*/ 137232 h 1653434"/>
              <a:gd name="connsiteX2" fmla="*/ 971293 w 1897289"/>
              <a:gd name="connsiteY2" fmla="*/ 282012 h 1653434"/>
              <a:gd name="connsiteX3" fmla="*/ 910333 w 1897289"/>
              <a:gd name="connsiteY3" fmla="*/ 358212 h 1653434"/>
              <a:gd name="connsiteX4" fmla="*/ 773173 w 1897289"/>
              <a:gd name="connsiteY4" fmla="*/ 464892 h 1653434"/>
              <a:gd name="connsiteX5" fmla="*/ 757933 w 1897289"/>
              <a:gd name="connsiteY5" fmla="*/ 617292 h 1653434"/>
              <a:gd name="connsiteX6" fmla="*/ 803653 w 1897289"/>
              <a:gd name="connsiteY6" fmla="*/ 777312 h 1653434"/>
              <a:gd name="connsiteX7" fmla="*/ 933193 w 1897289"/>
              <a:gd name="connsiteY7" fmla="*/ 830652 h 1653434"/>
              <a:gd name="connsiteX8" fmla="*/ 1062733 w 1897289"/>
              <a:gd name="connsiteY8" fmla="*/ 823032 h 1653434"/>
              <a:gd name="connsiteX9" fmla="*/ 1298953 w 1897289"/>
              <a:gd name="connsiteY9" fmla="*/ 815412 h 1653434"/>
              <a:gd name="connsiteX10" fmla="*/ 1321813 w 1897289"/>
              <a:gd name="connsiteY10" fmla="*/ 701112 h 1653434"/>
              <a:gd name="connsiteX11" fmla="*/ 1428493 w 1897289"/>
              <a:gd name="connsiteY11" fmla="*/ 533472 h 1653434"/>
              <a:gd name="connsiteX12" fmla="*/ 1702813 w 1897289"/>
              <a:gd name="connsiteY12" fmla="*/ 533472 h 1653434"/>
              <a:gd name="connsiteX13" fmla="*/ 1870453 w 1897289"/>
              <a:gd name="connsiteY13" fmla="*/ 762072 h 1653434"/>
              <a:gd name="connsiteX14" fmla="*/ 1870453 w 1897289"/>
              <a:gd name="connsiteY14" fmla="*/ 1181172 h 1653434"/>
              <a:gd name="connsiteX15" fmla="*/ 1588513 w 1897289"/>
              <a:gd name="connsiteY15" fmla="*/ 1524072 h 1653434"/>
              <a:gd name="connsiteX16" fmla="*/ 1199893 w 1897289"/>
              <a:gd name="connsiteY16" fmla="*/ 1615512 h 1653434"/>
              <a:gd name="connsiteX17" fmla="*/ 361693 w 1897289"/>
              <a:gd name="connsiteY17" fmla="*/ 1318332 h 1653434"/>
              <a:gd name="connsiteX18" fmla="*/ 41653 w 1897289"/>
              <a:gd name="connsiteY18" fmla="*/ 754452 h 1653434"/>
              <a:gd name="connsiteX19" fmla="*/ 41653 w 1897289"/>
              <a:gd name="connsiteY19" fmla="*/ 259152 h 1653434"/>
              <a:gd name="connsiteX20" fmla="*/ 773173 w 1897289"/>
              <a:gd name="connsiteY20" fmla="*/ 72 h 1653434"/>
              <a:gd name="connsiteX0" fmla="*/ 773173 w 1897289"/>
              <a:gd name="connsiteY0" fmla="*/ 72 h 1653434"/>
              <a:gd name="connsiteX1" fmla="*/ 917953 w 1897289"/>
              <a:gd name="connsiteY1" fmla="*/ 137232 h 1653434"/>
              <a:gd name="connsiteX2" fmla="*/ 971293 w 1897289"/>
              <a:gd name="connsiteY2" fmla="*/ 282012 h 1653434"/>
              <a:gd name="connsiteX3" fmla="*/ 910333 w 1897289"/>
              <a:gd name="connsiteY3" fmla="*/ 358212 h 1653434"/>
              <a:gd name="connsiteX4" fmla="*/ 773173 w 1897289"/>
              <a:gd name="connsiteY4" fmla="*/ 464892 h 1653434"/>
              <a:gd name="connsiteX5" fmla="*/ 757933 w 1897289"/>
              <a:gd name="connsiteY5" fmla="*/ 617292 h 1653434"/>
              <a:gd name="connsiteX6" fmla="*/ 803653 w 1897289"/>
              <a:gd name="connsiteY6" fmla="*/ 777312 h 1653434"/>
              <a:gd name="connsiteX7" fmla="*/ 933193 w 1897289"/>
              <a:gd name="connsiteY7" fmla="*/ 830652 h 1653434"/>
              <a:gd name="connsiteX8" fmla="*/ 1062733 w 1897289"/>
              <a:gd name="connsiteY8" fmla="*/ 823032 h 1653434"/>
              <a:gd name="connsiteX9" fmla="*/ 1298953 w 1897289"/>
              <a:gd name="connsiteY9" fmla="*/ 815412 h 1653434"/>
              <a:gd name="connsiteX10" fmla="*/ 1321813 w 1897289"/>
              <a:gd name="connsiteY10" fmla="*/ 701112 h 1653434"/>
              <a:gd name="connsiteX11" fmla="*/ 1428493 w 1897289"/>
              <a:gd name="connsiteY11" fmla="*/ 533472 h 1653434"/>
              <a:gd name="connsiteX12" fmla="*/ 1702813 w 1897289"/>
              <a:gd name="connsiteY12" fmla="*/ 533472 h 1653434"/>
              <a:gd name="connsiteX13" fmla="*/ 1870453 w 1897289"/>
              <a:gd name="connsiteY13" fmla="*/ 762072 h 1653434"/>
              <a:gd name="connsiteX14" fmla="*/ 1870453 w 1897289"/>
              <a:gd name="connsiteY14" fmla="*/ 1181172 h 1653434"/>
              <a:gd name="connsiteX15" fmla="*/ 1588513 w 1897289"/>
              <a:gd name="connsiteY15" fmla="*/ 1524072 h 1653434"/>
              <a:gd name="connsiteX16" fmla="*/ 1199893 w 1897289"/>
              <a:gd name="connsiteY16" fmla="*/ 1615512 h 1653434"/>
              <a:gd name="connsiteX17" fmla="*/ 361693 w 1897289"/>
              <a:gd name="connsiteY17" fmla="*/ 1318332 h 1653434"/>
              <a:gd name="connsiteX18" fmla="*/ 41653 w 1897289"/>
              <a:gd name="connsiteY18" fmla="*/ 754452 h 1653434"/>
              <a:gd name="connsiteX19" fmla="*/ 41653 w 1897289"/>
              <a:gd name="connsiteY19" fmla="*/ 259152 h 1653434"/>
              <a:gd name="connsiteX20" fmla="*/ 773173 w 1897289"/>
              <a:gd name="connsiteY20" fmla="*/ 72 h 1653434"/>
              <a:gd name="connsiteX0" fmla="*/ 773173 w 1897289"/>
              <a:gd name="connsiteY0" fmla="*/ 72 h 1653434"/>
              <a:gd name="connsiteX1" fmla="*/ 917953 w 1897289"/>
              <a:gd name="connsiteY1" fmla="*/ 137232 h 1653434"/>
              <a:gd name="connsiteX2" fmla="*/ 971293 w 1897289"/>
              <a:gd name="connsiteY2" fmla="*/ 282012 h 1653434"/>
              <a:gd name="connsiteX3" fmla="*/ 910333 w 1897289"/>
              <a:gd name="connsiteY3" fmla="*/ 358212 h 1653434"/>
              <a:gd name="connsiteX4" fmla="*/ 773173 w 1897289"/>
              <a:gd name="connsiteY4" fmla="*/ 464892 h 1653434"/>
              <a:gd name="connsiteX5" fmla="*/ 757933 w 1897289"/>
              <a:gd name="connsiteY5" fmla="*/ 617292 h 1653434"/>
              <a:gd name="connsiteX6" fmla="*/ 803653 w 1897289"/>
              <a:gd name="connsiteY6" fmla="*/ 777312 h 1653434"/>
              <a:gd name="connsiteX7" fmla="*/ 933193 w 1897289"/>
              <a:gd name="connsiteY7" fmla="*/ 830652 h 1653434"/>
              <a:gd name="connsiteX8" fmla="*/ 1062733 w 1897289"/>
              <a:gd name="connsiteY8" fmla="*/ 823032 h 1653434"/>
              <a:gd name="connsiteX9" fmla="*/ 1298953 w 1897289"/>
              <a:gd name="connsiteY9" fmla="*/ 815412 h 1653434"/>
              <a:gd name="connsiteX10" fmla="*/ 1321813 w 1897289"/>
              <a:gd name="connsiteY10" fmla="*/ 701112 h 1653434"/>
              <a:gd name="connsiteX11" fmla="*/ 1428493 w 1897289"/>
              <a:gd name="connsiteY11" fmla="*/ 533472 h 1653434"/>
              <a:gd name="connsiteX12" fmla="*/ 1702813 w 1897289"/>
              <a:gd name="connsiteY12" fmla="*/ 533472 h 1653434"/>
              <a:gd name="connsiteX13" fmla="*/ 1870453 w 1897289"/>
              <a:gd name="connsiteY13" fmla="*/ 762072 h 1653434"/>
              <a:gd name="connsiteX14" fmla="*/ 1870453 w 1897289"/>
              <a:gd name="connsiteY14" fmla="*/ 1181172 h 1653434"/>
              <a:gd name="connsiteX15" fmla="*/ 1588513 w 1897289"/>
              <a:gd name="connsiteY15" fmla="*/ 1524072 h 1653434"/>
              <a:gd name="connsiteX16" fmla="*/ 1199893 w 1897289"/>
              <a:gd name="connsiteY16" fmla="*/ 1615512 h 1653434"/>
              <a:gd name="connsiteX17" fmla="*/ 361693 w 1897289"/>
              <a:gd name="connsiteY17" fmla="*/ 1318332 h 1653434"/>
              <a:gd name="connsiteX18" fmla="*/ 41653 w 1897289"/>
              <a:gd name="connsiteY18" fmla="*/ 754452 h 1653434"/>
              <a:gd name="connsiteX19" fmla="*/ 41653 w 1897289"/>
              <a:gd name="connsiteY19" fmla="*/ 259152 h 1653434"/>
              <a:gd name="connsiteX20" fmla="*/ 773173 w 1897289"/>
              <a:gd name="connsiteY20" fmla="*/ 72 h 1653434"/>
              <a:gd name="connsiteX0" fmla="*/ 773173 w 1897289"/>
              <a:gd name="connsiteY0" fmla="*/ 72 h 1653434"/>
              <a:gd name="connsiteX1" fmla="*/ 917953 w 1897289"/>
              <a:gd name="connsiteY1" fmla="*/ 137232 h 1653434"/>
              <a:gd name="connsiteX2" fmla="*/ 971293 w 1897289"/>
              <a:gd name="connsiteY2" fmla="*/ 282012 h 1653434"/>
              <a:gd name="connsiteX3" fmla="*/ 910333 w 1897289"/>
              <a:gd name="connsiteY3" fmla="*/ 358212 h 1653434"/>
              <a:gd name="connsiteX4" fmla="*/ 773173 w 1897289"/>
              <a:gd name="connsiteY4" fmla="*/ 464892 h 1653434"/>
              <a:gd name="connsiteX5" fmla="*/ 757933 w 1897289"/>
              <a:gd name="connsiteY5" fmla="*/ 617292 h 1653434"/>
              <a:gd name="connsiteX6" fmla="*/ 803653 w 1897289"/>
              <a:gd name="connsiteY6" fmla="*/ 777312 h 1653434"/>
              <a:gd name="connsiteX7" fmla="*/ 933193 w 1897289"/>
              <a:gd name="connsiteY7" fmla="*/ 830652 h 1653434"/>
              <a:gd name="connsiteX8" fmla="*/ 1062733 w 1897289"/>
              <a:gd name="connsiteY8" fmla="*/ 823032 h 1653434"/>
              <a:gd name="connsiteX9" fmla="*/ 1298953 w 1897289"/>
              <a:gd name="connsiteY9" fmla="*/ 815412 h 1653434"/>
              <a:gd name="connsiteX10" fmla="*/ 1321813 w 1897289"/>
              <a:gd name="connsiteY10" fmla="*/ 701112 h 1653434"/>
              <a:gd name="connsiteX11" fmla="*/ 1428493 w 1897289"/>
              <a:gd name="connsiteY11" fmla="*/ 533472 h 1653434"/>
              <a:gd name="connsiteX12" fmla="*/ 1702813 w 1897289"/>
              <a:gd name="connsiteY12" fmla="*/ 533472 h 1653434"/>
              <a:gd name="connsiteX13" fmla="*/ 1870453 w 1897289"/>
              <a:gd name="connsiteY13" fmla="*/ 762072 h 1653434"/>
              <a:gd name="connsiteX14" fmla="*/ 1870453 w 1897289"/>
              <a:gd name="connsiteY14" fmla="*/ 1181172 h 1653434"/>
              <a:gd name="connsiteX15" fmla="*/ 1588513 w 1897289"/>
              <a:gd name="connsiteY15" fmla="*/ 1524072 h 1653434"/>
              <a:gd name="connsiteX16" fmla="*/ 1199893 w 1897289"/>
              <a:gd name="connsiteY16" fmla="*/ 1615512 h 1653434"/>
              <a:gd name="connsiteX17" fmla="*/ 361693 w 1897289"/>
              <a:gd name="connsiteY17" fmla="*/ 1318332 h 1653434"/>
              <a:gd name="connsiteX18" fmla="*/ 41653 w 1897289"/>
              <a:gd name="connsiteY18" fmla="*/ 754452 h 1653434"/>
              <a:gd name="connsiteX19" fmla="*/ 41653 w 1897289"/>
              <a:gd name="connsiteY19" fmla="*/ 259152 h 1653434"/>
              <a:gd name="connsiteX20" fmla="*/ 773173 w 1897289"/>
              <a:gd name="connsiteY20" fmla="*/ 72 h 1653434"/>
              <a:gd name="connsiteX0" fmla="*/ 773173 w 1897289"/>
              <a:gd name="connsiteY0" fmla="*/ 72 h 1653434"/>
              <a:gd name="connsiteX1" fmla="*/ 917953 w 1897289"/>
              <a:gd name="connsiteY1" fmla="*/ 137232 h 1653434"/>
              <a:gd name="connsiteX2" fmla="*/ 971293 w 1897289"/>
              <a:gd name="connsiteY2" fmla="*/ 282012 h 1653434"/>
              <a:gd name="connsiteX3" fmla="*/ 910333 w 1897289"/>
              <a:gd name="connsiteY3" fmla="*/ 358212 h 1653434"/>
              <a:gd name="connsiteX4" fmla="*/ 773173 w 1897289"/>
              <a:gd name="connsiteY4" fmla="*/ 464892 h 1653434"/>
              <a:gd name="connsiteX5" fmla="*/ 757933 w 1897289"/>
              <a:gd name="connsiteY5" fmla="*/ 617292 h 1653434"/>
              <a:gd name="connsiteX6" fmla="*/ 803653 w 1897289"/>
              <a:gd name="connsiteY6" fmla="*/ 777312 h 1653434"/>
              <a:gd name="connsiteX7" fmla="*/ 933193 w 1897289"/>
              <a:gd name="connsiteY7" fmla="*/ 830652 h 1653434"/>
              <a:gd name="connsiteX8" fmla="*/ 1062733 w 1897289"/>
              <a:gd name="connsiteY8" fmla="*/ 823032 h 1653434"/>
              <a:gd name="connsiteX9" fmla="*/ 1298953 w 1897289"/>
              <a:gd name="connsiteY9" fmla="*/ 815412 h 1653434"/>
              <a:gd name="connsiteX10" fmla="*/ 1321813 w 1897289"/>
              <a:gd name="connsiteY10" fmla="*/ 701112 h 1653434"/>
              <a:gd name="connsiteX11" fmla="*/ 1428493 w 1897289"/>
              <a:gd name="connsiteY11" fmla="*/ 533472 h 1653434"/>
              <a:gd name="connsiteX12" fmla="*/ 1702813 w 1897289"/>
              <a:gd name="connsiteY12" fmla="*/ 533472 h 1653434"/>
              <a:gd name="connsiteX13" fmla="*/ 1870453 w 1897289"/>
              <a:gd name="connsiteY13" fmla="*/ 762072 h 1653434"/>
              <a:gd name="connsiteX14" fmla="*/ 1870453 w 1897289"/>
              <a:gd name="connsiteY14" fmla="*/ 1181172 h 1653434"/>
              <a:gd name="connsiteX15" fmla="*/ 1588513 w 1897289"/>
              <a:gd name="connsiteY15" fmla="*/ 1524072 h 1653434"/>
              <a:gd name="connsiteX16" fmla="*/ 1199893 w 1897289"/>
              <a:gd name="connsiteY16" fmla="*/ 1615512 h 1653434"/>
              <a:gd name="connsiteX17" fmla="*/ 361693 w 1897289"/>
              <a:gd name="connsiteY17" fmla="*/ 1318332 h 1653434"/>
              <a:gd name="connsiteX18" fmla="*/ 41653 w 1897289"/>
              <a:gd name="connsiteY18" fmla="*/ 754452 h 1653434"/>
              <a:gd name="connsiteX19" fmla="*/ 41653 w 1897289"/>
              <a:gd name="connsiteY19" fmla="*/ 259152 h 1653434"/>
              <a:gd name="connsiteX20" fmla="*/ 773173 w 1897289"/>
              <a:gd name="connsiteY20" fmla="*/ 72 h 1653434"/>
              <a:gd name="connsiteX0" fmla="*/ 773173 w 1897289"/>
              <a:gd name="connsiteY0" fmla="*/ 72 h 1653434"/>
              <a:gd name="connsiteX1" fmla="*/ 917953 w 1897289"/>
              <a:gd name="connsiteY1" fmla="*/ 137232 h 1653434"/>
              <a:gd name="connsiteX2" fmla="*/ 971293 w 1897289"/>
              <a:gd name="connsiteY2" fmla="*/ 282012 h 1653434"/>
              <a:gd name="connsiteX3" fmla="*/ 910333 w 1897289"/>
              <a:gd name="connsiteY3" fmla="*/ 358212 h 1653434"/>
              <a:gd name="connsiteX4" fmla="*/ 773173 w 1897289"/>
              <a:gd name="connsiteY4" fmla="*/ 464892 h 1653434"/>
              <a:gd name="connsiteX5" fmla="*/ 757933 w 1897289"/>
              <a:gd name="connsiteY5" fmla="*/ 617292 h 1653434"/>
              <a:gd name="connsiteX6" fmla="*/ 803653 w 1897289"/>
              <a:gd name="connsiteY6" fmla="*/ 777312 h 1653434"/>
              <a:gd name="connsiteX7" fmla="*/ 933193 w 1897289"/>
              <a:gd name="connsiteY7" fmla="*/ 830652 h 1653434"/>
              <a:gd name="connsiteX8" fmla="*/ 1062733 w 1897289"/>
              <a:gd name="connsiteY8" fmla="*/ 823032 h 1653434"/>
              <a:gd name="connsiteX9" fmla="*/ 1298953 w 1897289"/>
              <a:gd name="connsiteY9" fmla="*/ 815412 h 1653434"/>
              <a:gd name="connsiteX10" fmla="*/ 1321813 w 1897289"/>
              <a:gd name="connsiteY10" fmla="*/ 701112 h 1653434"/>
              <a:gd name="connsiteX11" fmla="*/ 1428493 w 1897289"/>
              <a:gd name="connsiteY11" fmla="*/ 533472 h 1653434"/>
              <a:gd name="connsiteX12" fmla="*/ 1702813 w 1897289"/>
              <a:gd name="connsiteY12" fmla="*/ 533472 h 1653434"/>
              <a:gd name="connsiteX13" fmla="*/ 1870453 w 1897289"/>
              <a:gd name="connsiteY13" fmla="*/ 762072 h 1653434"/>
              <a:gd name="connsiteX14" fmla="*/ 1870453 w 1897289"/>
              <a:gd name="connsiteY14" fmla="*/ 1181172 h 1653434"/>
              <a:gd name="connsiteX15" fmla="*/ 1588513 w 1897289"/>
              <a:gd name="connsiteY15" fmla="*/ 1524072 h 1653434"/>
              <a:gd name="connsiteX16" fmla="*/ 1199893 w 1897289"/>
              <a:gd name="connsiteY16" fmla="*/ 1615512 h 1653434"/>
              <a:gd name="connsiteX17" fmla="*/ 361693 w 1897289"/>
              <a:gd name="connsiteY17" fmla="*/ 1318332 h 1653434"/>
              <a:gd name="connsiteX18" fmla="*/ 41653 w 1897289"/>
              <a:gd name="connsiteY18" fmla="*/ 754452 h 1653434"/>
              <a:gd name="connsiteX19" fmla="*/ 41653 w 1897289"/>
              <a:gd name="connsiteY19" fmla="*/ 259152 h 1653434"/>
              <a:gd name="connsiteX20" fmla="*/ 773173 w 1897289"/>
              <a:gd name="connsiteY20" fmla="*/ 72 h 1653434"/>
              <a:gd name="connsiteX0" fmla="*/ 773173 w 1897289"/>
              <a:gd name="connsiteY0" fmla="*/ 72 h 1653434"/>
              <a:gd name="connsiteX1" fmla="*/ 917953 w 1897289"/>
              <a:gd name="connsiteY1" fmla="*/ 137232 h 1653434"/>
              <a:gd name="connsiteX2" fmla="*/ 971293 w 1897289"/>
              <a:gd name="connsiteY2" fmla="*/ 282012 h 1653434"/>
              <a:gd name="connsiteX3" fmla="*/ 910333 w 1897289"/>
              <a:gd name="connsiteY3" fmla="*/ 358212 h 1653434"/>
              <a:gd name="connsiteX4" fmla="*/ 773173 w 1897289"/>
              <a:gd name="connsiteY4" fmla="*/ 464892 h 1653434"/>
              <a:gd name="connsiteX5" fmla="*/ 803653 w 1897289"/>
              <a:gd name="connsiteY5" fmla="*/ 777312 h 1653434"/>
              <a:gd name="connsiteX6" fmla="*/ 933193 w 1897289"/>
              <a:gd name="connsiteY6" fmla="*/ 830652 h 1653434"/>
              <a:gd name="connsiteX7" fmla="*/ 1062733 w 1897289"/>
              <a:gd name="connsiteY7" fmla="*/ 823032 h 1653434"/>
              <a:gd name="connsiteX8" fmla="*/ 1298953 w 1897289"/>
              <a:gd name="connsiteY8" fmla="*/ 815412 h 1653434"/>
              <a:gd name="connsiteX9" fmla="*/ 1321813 w 1897289"/>
              <a:gd name="connsiteY9" fmla="*/ 701112 h 1653434"/>
              <a:gd name="connsiteX10" fmla="*/ 1428493 w 1897289"/>
              <a:gd name="connsiteY10" fmla="*/ 533472 h 1653434"/>
              <a:gd name="connsiteX11" fmla="*/ 1702813 w 1897289"/>
              <a:gd name="connsiteY11" fmla="*/ 533472 h 1653434"/>
              <a:gd name="connsiteX12" fmla="*/ 1870453 w 1897289"/>
              <a:gd name="connsiteY12" fmla="*/ 762072 h 1653434"/>
              <a:gd name="connsiteX13" fmla="*/ 1870453 w 1897289"/>
              <a:gd name="connsiteY13" fmla="*/ 1181172 h 1653434"/>
              <a:gd name="connsiteX14" fmla="*/ 1588513 w 1897289"/>
              <a:gd name="connsiteY14" fmla="*/ 1524072 h 1653434"/>
              <a:gd name="connsiteX15" fmla="*/ 1199893 w 1897289"/>
              <a:gd name="connsiteY15" fmla="*/ 1615512 h 1653434"/>
              <a:gd name="connsiteX16" fmla="*/ 361693 w 1897289"/>
              <a:gd name="connsiteY16" fmla="*/ 1318332 h 1653434"/>
              <a:gd name="connsiteX17" fmla="*/ 41653 w 1897289"/>
              <a:gd name="connsiteY17" fmla="*/ 754452 h 1653434"/>
              <a:gd name="connsiteX18" fmla="*/ 41653 w 1897289"/>
              <a:gd name="connsiteY18" fmla="*/ 259152 h 1653434"/>
              <a:gd name="connsiteX19" fmla="*/ 773173 w 1897289"/>
              <a:gd name="connsiteY19" fmla="*/ 72 h 1653434"/>
              <a:gd name="connsiteX0" fmla="*/ 773173 w 1897289"/>
              <a:gd name="connsiteY0" fmla="*/ 72 h 1653434"/>
              <a:gd name="connsiteX1" fmla="*/ 917953 w 1897289"/>
              <a:gd name="connsiteY1" fmla="*/ 137232 h 1653434"/>
              <a:gd name="connsiteX2" fmla="*/ 971293 w 1897289"/>
              <a:gd name="connsiteY2" fmla="*/ 282012 h 1653434"/>
              <a:gd name="connsiteX3" fmla="*/ 910333 w 1897289"/>
              <a:gd name="connsiteY3" fmla="*/ 358212 h 1653434"/>
              <a:gd name="connsiteX4" fmla="*/ 773173 w 1897289"/>
              <a:gd name="connsiteY4" fmla="*/ 464892 h 1653434"/>
              <a:gd name="connsiteX5" fmla="*/ 803653 w 1897289"/>
              <a:gd name="connsiteY5" fmla="*/ 777312 h 1653434"/>
              <a:gd name="connsiteX6" fmla="*/ 933193 w 1897289"/>
              <a:gd name="connsiteY6" fmla="*/ 830652 h 1653434"/>
              <a:gd name="connsiteX7" fmla="*/ 1062733 w 1897289"/>
              <a:gd name="connsiteY7" fmla="*/ 823032 h 1653434"/>
              <a:gd name="connsiteX8" fmla="*/ 1298953 w 1897289"/>
              <a:gd name="connsiteY8" fmla="*/ 815412 h 1653434"/>
              <a:gd name="connsiteX9" fmla="*/ 1321813 w 1897289"/>
              <a:gd name="connsiteY9" fmla="*/ 701112 h 1653434"/>
              <a:gd name="connsiteX10" fmla="*/ 1428493 w 1897289"/>
              <a:gd name="connsiteY10" fmla="*/ 533472 h 1653434"/>
              <a:gd name="connsiteX11" fmla="*/ 1702813 w 1897289"/>
              <a:gd name="connsiteY11" fmla="*/ 533472 h 1653434"/>
              <a:gd name="connsiteX12" fmla="*/ 1870453 w 1897289"/>
              <a:gd name="connsiteY12" fmla="*/ 762072 h 1653434"/>
              <a:gd name="connsiteX13" fmla="*/ 1870453 w 1897289"/>
              <a:gd name="connsiteY13" fmla="*/ 1181172 h 1653434"/>
              <a:gd name="connsiteX14" fmla="*/ 1588513 w 1897289"/>
              <a:gd name="connsiteY14" fmla="*/ 1524072 h 1653434"/>
              <a:gd name="connsiteX15" fmla="*/ 1199893 w 1897289"/>
              <a:gd name="connsiteY15" fmla="*/ 1615512 h 1653434"/>
              <a:gd name="connsiteX16" fmla="*/ 361693 w 1897289"/>
              <a:gd name="connsiteY16" fmla="*/ 1318332 h 1653434"/>
              <a:gd name="connsiteX17" fmla="*/ 41653 w 1897289"/>
              <a:gd name="connsiteY17" fmla="*/ 754452 h 1653434"/>
              <a:gd name="connsiteX18" fmla="*/ 41653 w 1897289"/>
              <a:gd name="connsiteY18" fmla="*/ 259152 h 1653434"/>
              <a:gd name="connsiteX19" fmla="*/ 773173 w 1897289"/>
              <a:gd name="connsiteY19" fmla="*/ 72 h 1653434"/>
              <a:gd name="connsiteX0" fmla="*/ 773173 w 1897289"/>
              <a:gd name="connsiteY0" fmla="*/ 72 h 1653434"/>
              <a:gd name="connsiteX1" fmla="*/ 917953 w 1897289"/>
              <a:gd name="connsiteY1" fmla="*/ 137232 h 1653434"/>
              <a:gd name="connsiteX2" fmla="*/ 971293 w 1897289"/>
              <a:gd name="connsiteY2" fmla="*/ 282012 h 1653434"/>
              <a:gd name="connsiteX3" fmla="*/ 910333 w 1897289"/>
              <a:gd name="connsiteY3" fmla="*/ 358212 h 1653434"/>
              <a:gd name="connsiteX4" fmla="*/ 773173 w 1897289"/>
              <a:gd name="connsiteY4" fmla="*/ 464892 h 1653434"/>
              <a:gd name="connsiteX5" fmla="*/ 803653 w 1897289"/>
              <a:gd name="connsiteY5" fmla="*/ 777312 h 1653434"/>
              <a:gd name="connsiteX6" fmla="*/ 933193 w 1897289"/>
              <a:gd name="connsiteY6" fmla="*/ 830652 h 1653434"/>
              <a:gd name="connsiteX7" fmla="*/ 1062733 w 1897289"/>
              <a:gd name="connsiteY7" fmla="*/ 823032 h 1653434"/>
              <a:gd name="connsiteX8" fmla="*/ 1298953 w 1897289"/>
              <a:gd name="connsiteY8" fmla="*/ 815412 h 1653434"/>
              <a:gd name="connsiteX9" fmla="*/ 1321813 w 1897289"/>
              <a:gd name="connsiteY9" fmla="*/ 701112 h 1653434"/>
              <a:gd name="connsiteX10" fmla="*/ 1428493 w 1897289"/>
              <a:gd name="connsiteY10" fmla="*/ 533472 h 1653434"/>
              <a:gd name="connsiteX11" fmla="*/ 1702813 w 1897289"/>
              <a:gd name="connsiteY11" fmla="*/ 533472 h 1653434"/>
              <a:gd name="connsiteX12" fmla="*/ 1870453 w 1897289"/>
              <a:gd name="connsiteY12" fmla="*/ 762072 h 1653434"/>
              <a:gd name="connsiteX13" fmla="*/ 1870453 w 1897289"/>
              <a:gd name="connsiteY13" fmla="*/ 1181172 h 1653434"/>
              <a:gd name="connsiteX14" fmla="*/ 1588513 w 1897289"/>
              <a:gd name="connsiteY14" fmla="*/ 1524072 h 1653434"/>
              <a:gd name="connsiteX15" fmla="*/ 1199893 w 1897289"/>
              <a:gd name="connsiteY15" fmla="*/ 1615512 h 1653434"/>
              <a:gd name="connsiteX16" fmla="*/ 361693 w 1897289"/>
              <a:gd name="connsiteY16" fmla="*/ 1318332 h 1653434"/>
              <a:gd name="connsiteX17" fmla="*/ 41653 w 1897289"/>
              <a:gd name="connsiteY17" fmla="*/ 754452 h 1653434"/>
              <a:gd name="connsiteX18" fmla="*/ 41653 w 1897289"/>
              <a:gd name="connsiteY18" fmla="*/ 259152 h 1653434"/>
              <a:gd name="connsiteX19" fmla="*/ 773173 w 1897289"/>
              <a:gd name="connsiteY19" fmla="*/ 72 h 1653434"/>
              <a:gd name="connsiteX0" fmla="*/ 773173 w 1897289"/>
              <a:gd name="connsiteY0" fmla="*/ 72 h 1653434"/>
              <a:gd name="connsiteX1" fmla="*/ 917953 w 1897289"/>
              <a:gd name="connsiteY1" fmla="*/ 137232 h 1653434"/>
              <a:gd name="connsiteX2" fmla="*/ 971293 w 1897289"/>
              <a:gd name="connsiteY2" fmla="*/ 282012 h 1653434"/>
              <a:gd name="connsiteX3" fmla="*/ 910333 w 1897289"/>
              <a:gd name="connsiteY3" fmla="*/ 358212 h 1653434"/>
              <a:gd name="connsiteX4" fmla="*/ 773173 w 1897289"/>
              <a:gd name="connsiteY4" fmla="*/ 464892 h 1653434"/>
              <a:gd name="connsiteX5" fmla="*/ 803653 w 1897289"/>
              <a:gd name="connsiteY5" fmla="*/ 777312 h 1653434"/>
              <a:gd name="connsiteX6" fmla="*/ 933193 w 1897289"/>
              <a:gd name="connsiteY6" fmla="*/ 830652 h 1653434"/>
              <a:gd name="connsiteX7" fmla="*/ 1096071 w 1897289"/>
              <a:gd name="connsiteY7" fmla="*/ 832557 h 1653434"/>
              <a:gd name="connsiteX8" fmla="*/ 1298953 w 1897289"/>
              <a:gd name="connsiteY8" fmla="*/ 815412 h 1653434"/>
              <a:gd name="connsiteX9" fmla="*/ 1321813 w 1897289"/>
              <a:gd name="connsiteY9" fmla="*/ 701112 h 1653434"/>
              <a:gd name="connsiteX10" fmla="*/ 1428493 w 1897289"/>
              <a:gd name="connsiteY10" fmla="*/ 533472 h 1653434"/>
              <a:gd name="connsiteX11" fmla="*/ 1702813 w 1897289"/>
              <a:gd name="connsiteY11" fmla="*/ 533472 h 1653434"/>
              <a:gd name="connsiteX12" fmla="*/ 1870453 w 1897289"/>
              <a:gd name="connsiteY12" fmla="*/ 762072 h 1653434"/>
              <a:gd name="connsiteX13" fmla="*/ 1870453 w 1897289"/>
              <a:gd name="connsiteY13" fmla="*/ 1181172 h 1653434"/>
              <a:gd name="connsiteX14" fmla="*/ 1588513 w 1897289"/>
              <a:gd name="connsiteY14" fmla="*/ 1524072 h 1653434"/>
              <a:gd name="connsiteX15" fmla="*/ 1199893 w 1897289"/>
              <a:gd name="connsiteY15" fmla="*/ 1615512 h 1653434"/>
              <a:gd name="connsiteX16" fmla="*/ 361693 w 1897289"/>
              <a:gd name="connsiteY16" fmla="*/ 1318332 h 1653434"/>
              <a:gd name="connsiteX17" fmla="*/ 41653 w 1897289"/>
              <a:gd name="connsiteY17" fmla="*/ 754452 h 1653434"/>
              <a:gd name="connsiteX18" fmla="*/ 41653 w 1897289"/>
              <a:gd name="connsiteY18" fmla="*/ 259152 h 1653434"/>
              <a:gd name="connsiteX19" fmla="*/ 773173 w 1897289"/>
              <a:gd name="connsiteY19" fmla="*/ 72 h 1653434"/>
              <a:gd name="connsiteX0" fmla="*/ 773173 w 1897289"/>
              <a:gd name="connsiteY0" fmla="*/ 72 h 1653434"/>
              <a:gd name="connsiteX1" fmla="*/ 917953 w 1897289"/>
              <a:gd name="connsiteY1" fmla="*/ 137232 h 1653434"/>
              <a:gd name="connsiteX2" fmla="*/ 971293 w 1897289"/>
              <a:gd name="connsiteY2" fmla="*/ 282012 h 1653434"/>
              <a:gd name="connsiteX3" fmla="*/ 910333 w 1897289"/>
              <a:gd name="connsiteY3" fmla="*/ 358212 h 1653434"/>
              <a:gd name="connsiteX4" fmla="*/ 773173 w 1897289"/>
              <a:gd name="connsiteY4" fmla="*/ 464892 h 1653434"/>
              <a:gd name="connsiteX5" fmla="*/ 803653 w 1897289"/>
              <a:gd name="connsiteY5" fmla="*/ 777312 h 1653434"/>
              <a:gd name="connsiteX6" fmla="*/ 933193 w 1897289"/>
              <a:gd name="connsiteY6" fmla="*/ 830652 h 1653434"/>
              <a:gd name="connsiteX7" fmla="*/ 1298953 w 1897289"/>
              <a:gd name="connsiteY7" fmla="*/ 815412 h 1653434"/>
              <a:gd name="connsiteX8" fmla="*/ 1321813 w 1897289"/>
              <a:gd name="connsiteY8" fmla="*/ 701112 h 1653434"/>
              <a:gd name="connsiteX9" fmla="*/ 1428493 w 1897289"/>
              <a:gd name="connsiteY9" fmla="*/ 533472 h 1653434"/>
              <a:gd name="connsiteX10" fmla="*/ 1702813 w 1897289"/>
              <a:gd name="connsiteY10" fmla="*/ 533472 h 1653434"/>
              <a:gd name="connsiteX11" fmla="*/ 1870453 w 1897289"/>
              <a:gd name="connsiteY11" fmla="*/ 762072 h 1653434"/>
              <a:gd name="connsiteX12" fmla="*/ 1870453 w 1897289"/>
              <a:gd name="connsiteY12" fmla="*/ 1181172 h 1653434"/>
              <a:gd name="connsiteX13" fmla="*/ 1588513 w 1897289"/>
              <a:gd name="connsiteY13" fmla="*/ 1524072 h 1653434"/>
              <a:gd name="connsiteX14" fmla="*/ 1199893 w 1897289"/>
              <a:gd name="connsiteY14" fmla="*/ 1615512 h 1653434"/>
              <a:gd name="connsiteX15" fmla="*/ 361693 w 1897289"/>
              <a:gd name="connsiteY15" fmla="*/ 1318332 h 1653434"/>
              <a:gd name="connsiteX16" fmla="*/ 41653 w 1897289"/>
              <a:gd name="connsiteY16" fmla="*/ 754452 h 1653434"/>
              <a:gd name="connsiteX17" fmla="*/ 41653 w 1897289"/>
              <a:gd name="connsiteY17" fmla="*/ 259152 h 1653434"/>
              <a:gd name="connsiteX18" fmla="*/ 773173 w 1897289"/>
              <a:gd name="connsiteY18" fmla="*/ 72 h 1653434"/>
              <a:gd name="connsiteX0" fmla="*/ 773173 w 1897289"/>
              <a:gd name="connsiteY0" fmla="*/ 72 h 1653434"/>
              <a:gd name="connsiteX1" fmla="*/ 917953 w 1897289"/>
              <a:gd name="connsiteY1" fmla="*/ 137232 h 1653434"/>
              <a:gd name="connsiteX2" fmla="*/ 971293 w 1897289"/>
              <a:gd name="connsiteY2" fmla="*/ 282012 h 1653434"/>
              <a:gd name="connsiteX3" fmla="*/ 910333 w 1897289"/>
              <a:gd name="connsiteY3" fmla="*/ 358212 h 1653434"/>
              <a:gd name="connsiteX4" fmla="*/ 773173 w 1897289"/>
              <a:gd name="connsiteY4" fmla="*/ 464892 h 1653434"/>
              <a:gd name="connsiteX5" fmla="*/ 803653 w 1897289"/>
              <a:gd name="connsiteY5" fmla="*/ 777312 h 1653434"/>
              <a:gd name="connsiteX6" fmla="*/ 933193 w 1897289"/>
              <a:gd name="connsiteY6" fmla="*/ 830652 h 1653434"/>
              <a:gd name="connsiteX7" fmla="*/ 1298953 w 1897289"/>
              <a:gd name="connsiteY7" fmla="*/ 815412 h 1653434"/>
              <a:gd name="connsiteX8" fmla="*/ 1321813 w 1897289"/>
              <a:gd name="connsiteY8" fmla="*/ 701112 h 1653434"/>
              <a:gd name="connsiteX9" fmla="*/ 1428493 w 1897289"/>
              <a:gd name="connsiteY9" fmla="*/ 533472 h 1653434"/>
              <a:gd name="connsiteX10" fmla="*/ 1702813 w 1897289"/>
              <a:gd name="connsiteY10" fmla="*/ 533472 h 1653434"/>
              <a:gd name="connsiteX11" fmla="*/ 1870453 w 1897289"/>
              <a:gd name="connsiteY11" fmla="*/ 762072 h 1653434"/>
              <a:gd name="connsiteX12" fmla="*/ 1870453 w 1897289"/>
              <a:gd name="connsiteY12" fmla="*/ 1181172 h 1653434"/>
              <a:gd name="connsiteX13" fmla="*/ 1588513 w 1897289"/>
              <a:gd name="connsiteY13" fmla="*/ 1524072 h 1653434"/>
              <a:gd name="connsiteX14" fmla="*/ 1199893 w 1897289"/>
              <a:gd name="connsiteY14" fmla="*/ 1615512 h 1653434"/>
              <a:gd name="connsiteX15" fmla="*/ 361693 w 1897289"/>
              <a:gd name="connsiteY15" fmla="*/ 1318332 h 1653434"/>
              <a:gd name="connsiteX16" fmla="*/ 41653 w 1897289"/>
              <a:gd name="connsiteY16" fmla="*/ 754452 h 1653434"/>
              <a:gd name="connsiteX17" fmla="*/ 41653 w 1897289"/>
              <a:gd name="connsiteY17" fmla="*/ 259152 h 1653434"/>
              <a:gd name="connsiteX18" fmla="*/ 773173 w 1897289"/>
              <a:gd name="connsiteY18" fmla="*/ 72 h 1653434"/>
              <a:gd name="connsiteX0" fmla="*/ 773173 w 1897289"/>
              <a:gd name="connsiteY0" fmla="*/ 72 h 1653434"/>
              <a:gd name="connsiteX1" fmla="*/ 917953 w 1897289"/>
              <a:gd name="connsiteY1" fmla="*/ 137232 h 1653434"/>
              <a:gd name="connsiteX2" fmla="*/ 971293 w 1897289"/>
              <a:gd name="connsiteY2" fmla="*/ 282012 h 1653434"/>
              <a:gd name="connsiteX3" fmla="*/ 773173 w 1897289"/>
              <a:gd name="connsiteY3" fmla="*/ 464892 h 1653434"/>
              <a:gd name="connsiteX4" fmla="*/ 803653 w 1897289"/>
              <a:gd name="connsiteY4" fmla="*/ 777312 h 1653434"/>
              <a:gd name="connsiteX5" fmla="*/ 933193 w 1897289"/>
              <a:gd name="connsiteY5" fmla="*/ 830652 h 1653434"/>
              <a:gd name="connsiteX6" fmla="*/ 1298953 w 1897289"/>
              <a:gd name="connsiteY6" fmla="*/ 815412 h 1653434"/>
              <a:gd name="connsiteX7" fmla="*/ 1321813 w 1897289"/>
              <a:gd name="connsiteY7" fmla="*/ 701112 h 1653434"/>
              <a:gd name="connsiteX8" fmla="*/ 1428493 w 1897289"/>
              <a:gd name="connsiteY8" fmla="*/ 533472 h 1653434"/>
              <a:gd name="connsiteX9" fmla="*/ 1702813 w 1897289"/>
              <a:gd name="connsiteY9" fmla="*/ 533472 h 1653434"/>
              <a:gd name="connsiteX10" fmla="*/ 1870453 w 1897289"/>
              <a:gd name="connsiteY10" fmla="*/ 762072 h 1653434"/>
              <a:gd name="connsiteX11" fmla="*/ 1870453 w 1897289"/>
              <a:gd name="connsiteY11" fmla="*/ 1181172 h 1653434"/>
              <a:gd name="connsiteX12" fmla="*/ 1588513 w 1897289"/>
              <a:gd name="connsiteY12" fmla="*/ 1524072 h 1653434"/>
              <a:gd name="connsiteX13" fmla="*/ 1199893 w 1897289"/>
              <a:gd name="connsiteY13" fmla="*/ 1615512 h 1653434"/>
              <a:gd name="connsiteX14" fmla="*/ 361693 w 1897289"/>
              <a:gd name="connsiteY14" fmla="*/ 1318332 h 1653434"/>
              <a:gd name="connsiteX15" fmla="*/ 41653 w 1897289"/>
              <a:gd name="connsiteY15" fmla="*/ 754452 h 1653434"/>
              <a:gd name="connsiteX16" fmla="*/ 41653 w 1897289"/>
              <a:gd name="connsiteY16" fmla="*/ 259152 h 1653434"/>
              <a:gd name="connsiteX17" fmla="*/ 773173 w 1897289"/>
              <a:gd name="connsiteY17" fmla="*/ 72 h 1653434"/>
              <a:gd name="connsiteX0" fmla="*/ 773173 w 1897289"/>
              <a:gd name="connsiteY0" fmla="*/ 72 h 1653434"/>
              <a:gd name="connsiteX1" fmla="*/ 917953 w 1897289"/>
              <a:gd name="connsiteY1" fmla="*/ 137232 h 1653434"/>
              <a:gd name="connsiteX2" fmla="*/ 971293 w 1897289"/>
              <a:gd name="connsiteY2" fmla="*/ 282012 h 1653434"/>
              <a:gd name="connsiteX3" fmla="*/ 773173 w 1897289"/>
              <a:gd name="connsiteY3" fmla="*/ 464892 h 1653434"/>
              <a:gd name="connsiteX4" fmla="*/ 803653 w 1897289"/>
              <a:gd name="connsiteY4" fmla="*/ 777312 h 1653434"/>
              <a:gd name="connsiteX5" fmla="*/ 933193 w 1897289"/>
              <a:gd name="connsiteY5" fmla="*/ 830652 h 1653434"/>
              <a:gd name="connsiteX6" fmla="*/ 1298953 w 1897289"/>
              <a:gd name="connsiteY6" fmla="*/ 815412 h 1653434"/>
              <a:gd name="connsiteX7" fmla="*/ 1321813 w 1897289"/>
              <a:gd name="connsiteY7" fmla="*/ 701112 h 1653434"/>
              <a:gd name="connsiteX8" fmla="*/ 1428493 w 1897289"/>
              <a:gd name="connsiteY8" fmla="*/ 533472 h 1653434"/>
              <a:gd name="connsiteX9" fmla="*/ 1702813 w 1897289"/>
              <a:gd name="connsiteY9" fmla="*/ 533472 h 1653434"/>
              <a:gd name="connsiteX10" fmla="*/ 1870453 w 1897289"/>
              <a:gd name="connsiteY10" fmla="*/ 762072 h 1653434"/>
              <a:gd name="connsiteX11" fmla="*/ 1870453 w 1897289"/>
              <a:gd name="connsiteY11" fmla="*/ 1181172 h 1653434"/>
              <a:gd name="connsiteX12" fmla="*/ 1588513 w 1897289"/>
              <a:gd name="connsiteY12" fmla="*/ 1524072 h 1653434"/>
              <a:gd name="connsiteX13" fmla="*/ 1199893 w 1897289"/>
              <a:gd name="connsiteY13" fmla="*/ 1615512 h 1653434"/>
              <a:gd name="connsiteX14" fmla="*/ 361693 w 1897289"/>
              <a:gd name="connsiteY14" fmla="*/ 1318332 h 1653434"/>
              <a:gd name="connsiteX15" fmla="*/ 41653 w 1897289"/>
              <a:gd name="connsiteY15" fmla="*/ 754452 h 1653434"/>
              <a:gd name="connsiteX16" fmla="*/ 41653 w 1897289"/>
              <a:gd name="connsiteY16" fmla="*/ 259152 h 1653434"/>
              <a:gd name="connsiteX17" fmla="*/ 773173 w 1897289"/>
              <a:gd name="connsiteY17" fmla="*/ 72 h 1653434"/>
              <a:gd name="connsiteX0" fmla="*/ 773173 w 1897289"/>
              <a:gd name="connsiteY0" fmla="*/ 0 h 1653362"/>
              <a:gd name="connsiteX1" fmla="*/ 971293 w 1897289"/>
              <a:gd name="connsiteY1" fmla="*/ 281940 h 1653362"/>
              <a:gd name="connsiteX2" fmla="*/ 773173 w 1897289"/>
              <a:gd name="connsiteY2" fmla="*/ 464820 h 1653362"/>
              <a:gd name="connsiteX3" fmla="*/ 803653 w 1897289"/>
              <a:gd name="connsiteY3" fmla="*/ 777240 h 1653362"/>
              <a:gd name="connsiteX4" fmla="*/ 933193 w 1897289"/>
              <a:gd name="connsiteY4" fmla="*/ 830580 h 1653362"/>
              <a:gd name="connsiteX5" fmla="*/ 1298953 w 1897289"/>
              <a:gd name="connsiteY5" fmla="*/ 815340 h 1653362"/>
              <a:gd name="connsiteX6" fmla="*/ 1321813 w 1897289"/>
              <a:gd name="connsiteY6" fmla="*/ 701040 h 1653362"/>
              <a:gd name="connsiteX7" fmla="*/ 1428493 w 1897289"/>
              <a:gd name="connsiteY7" fmla="*/ 533400 h 1653362"/>
              <a:gd name="connsiteX8" fmla="*/ 1702813 w 1897289"/>
              <a:gd name="connsiteY8" fmla="*/ 533400 h 1653362"/>
              <a:gd name="connsiteX9" fmla="*/ 1870453 w 1897289"/>
              <a:gd name="connsiteY9" fmla="*/ 762000 h 1653362"/>
              <a:gd name="connsiteX10" fmla="*/ 1870453 w 1897289"/>
              <a:gd name="connsiteY10" fmla="*/ 1181100 h 1653362"/>
              <a:gd name="connsiteX11" fmla="*/ 1588513 w 1897289"/>
              <a:gd name="connsiteY11" fmla="*/ 1524000 h 1653362"/>
              <a:gd name="connsiteX12" fmla="*/ 1199893 w 1897289"/>
              <a:gd name="connsiteY12" fmla="*/ 1615440 h 1653362"/>
              <a:gd name="connsiteX13" fmla="*/ 361693 w 1897289"/>
              <a:gd name="connsiteY13" fmla="*/ 1318260 h 1653362"/>
              <a:gd name="connsiteX14" fmla="*/ 41653 w 1897289"/>
              <a:gd name="connsiteY14" fmla="*/ 754380 h 1653362"/>
              <a:gd name="connsiteX15" fmla="*/ 41653 w 1897289"/>
              <a:gd name="connsiteY15" fmla="*/ 259080 h 1653362"/>
              <a:gd name="connsiteX16" fmla="*/ 773173 w 1897289"/>
              <a:gd name="connsiteY16" fmla="*/ 0 h 1653362"/>
              <a:gd name="connsiteX0" fmla="*/ 771782 w 1895898"/>
              <a:gd name="connsiteY0" fmla="*/ 0 h 1653362"/>
              <a:gd name="connsiteX1" fmla="*/ 969902 w 1895898"/>
              <a:gd name="connsiteY1" fmla="*/ 281940 h 1653362"/>
              <a:gd name="connsiteX2" fmla="*/ 771782 w 1895898"/>
              <a:gd name="connsiteY2" fmla="*/ 464820 h 1653362"/>
              <a:gd name="connsiteX3" fmla="*/ 802262 w 1895898"/>
              <a:gd name="connsiteY3" fmla="*/ 777240 h 1653362"/>
              <a:gd name="connsiteX4" fmla="*/ 931802 w 1895898"/>
              <a:gd name="connsiteY4" fmla="*/ 830580 h 1653362"/>
              <a:gd name="connsiteX5" fmla="*/ 1297562 w 1895898"/>
              <a:gd name="connsiteY5" fmla="*/ 815340 h 1653362"/>
              <a:gd name="connsiteX6" fmla="*/ 1320422 w 1895898"/>
              <a:gd name="connsiteY6" fmla="*/ 701040 h 1653362"/>
              <a:gd name="connsiteX7" fmla="*/ 1427102 w 1895898"/>
              <a:gd name="connsiteY7" fmla="*/ 533400 h 1653362"/>
              <a:gd name="connsiteX8" fmla="*/ 1701422 w 1895898"/>
              <a:gd name="connsiteY8" fmla="*/ 533400 h 1653362"/>
              <a:gd name="connsiteX9" fmla="*/ 1869062 w 1895898"/>
              <a:gd name="connsiteY9" fmla="*/ 762000 h 1653362"/>
              <a:gd name="connsiteX10" fmla="*/ 1869062 w 1895898"/>
              <a:gd name="connsiteY10" fmla="*/ 1181100 h 1653362"/>
              <a:gd name="connsiteX11" fmla="*/ 1587122 w 1895898"/>
              <a:gd name="connsiteY11" fmla="*/ 1524000 h 1653362"/>
              <a:gd name="connsiteX12" fmla="*/ 1198502 w 1895898"/>
              <a:gd name="connsiteY12" fmla="*/ 1615440 h 1653362"/>
              <a:gd name="connsiteX13" fmla="*/ 360302 w 1895898"/>
              <a:gd name="connsiteY13" fmla="*/ 1318260 h 1653362"/>
              <a:gd name="connsiteX14" fmla="*/ 40262 w 1895898"/>
              <a:gd name="connsiteY14" fmla="*/ 754380 h 1653362"/>
              <a:gd name="connsiteX15" fmla="*/ 40262 w 1895898"/>
              <a:gd name="connsiteY15" fmla="*/ 259080 h 1653362"/>
              <a:gd name="connsiteX16" fmla="*/ 771782 w 1895898"/>
              <a:gd name="connsiteY16" fmla="*/ 0 h 1653362"/>
              <a:gd name="connsiteX0" fmla="*/ 779346 w 1903462"/>
              <a:gd name="connsiteY0" fmla="*/ 0 h 1653362"/>
              <a:gd name="connsiteX1" fmla="*/ 977466 w 1903462"/>
              <a:gd name="connsiteY1" fmla="*/ 281940 h 1653362"/>
              <a:gd name="connsiteX2" fmla="*/ 779346 w 1903462"/>
              <a:gd name="connsiteY2" fmla="*/ 464820 h 1653362"/>
              <a:gd name="connsiteX3" fmla="*/ 809826 w 1903462"/>
              <a:gd name="connsiteY3" fmla="*/ 777240 h 1653362"/>
              <a:gd name="connsiteX4" fmla="*/ 939366 w 1903462"/>
              <a:gd name="connsiteY4" fmla="*/ 830580 h 1653362"/>
              <a:gd name="connsiteX5" fmla="*/ 1305126 w 1903462"/>
              <a:gd name="connsiteY5" fmla="*/ 815340 h 1653362"/>
              <a:gd name="connsiteX6" fmla="*/ 1327986 w 1903462"/>
              <a:gd name="connsiteY6" fmla="*/ 701040 h 1653362"/>
              <a:gd name="connsiteX7" fmla="*/ 1434666 w 1903462"/>
              <a:gd name="connsiteY7" fmla="*/ 533400 h 1653362"/>
              <a:gd name="connsiteX8" fmla="*/ 1708986 w 1903462"/>
              <a:gd name="connsiteY8" fmla="*/ 533400 h 1653362"/>
              <a:gd name="connsiteX9" fmla="*/ 1876626 w 1903462"/>
              <a:gd name="connsiteY9" fmla="*/ 762000 h 1653362"/>
              <a:gd name="connsiteX10" fmla="*/ 1876626 w 1903462"/>
              <a:gd name="connsiteY10" fmla="*/ 1181100 h 1653362"/>
              <a:gd name="connsiteX11" fmla="*/ 1594686 w 1903462"/>
              <a:gd name="connsiteY11" fmla="*/ 1524000 h 1653362"/>
              <a:gd name="connsiteX12" fmla="*/ 1206066 w 1903462"/>
              <a:gd name="connsiteY12" fmla="*/ 1615440 h 1653362"/>
              <a:gd name="connsiteX13" fmla="*/ 367866 w 1903462"/>
              <a:gd name="connsiteY13" fmla="*/ 1318260 h 1653362"/>
              <a:gd name="connsiteX14" fmla="*/ 47826 w 1903462"/>
              <a:gd name="connsiteY14" fmla="*/ 754380 h 1653362"/>
              <a:gd name="connsiteX15" fmla="*/ 47826 w 1903462"/>
              <a:gd name="connsiteY15" fmla="*/ 259080 h 1653362"/>
              <a:gd name="connsiteX16" fmla="*/ 779346 w 1903462"/>
              <a:gd name="connsiteY16" fmla="*/ 0 h 1653362"/>
              <a:gd name="connsiteX0" fmla="*/ 779346 w 1903462"/>
              <a:gd name="connsiteY0" fmla="*/ 0 h 1653362"/>
              <a:gd name="connsiteX1" fmla="*/ 977466 w 1903462"/>
              <a:gd name="connsiteY1" fmla="*/ 281940 h 1653362"/>
              <a:gd name="connsiteX2" fmla="*/ 779346 w 1903462"/>
              <a:gd name="connsiteY2" fmla="*/ 464820 h 1653362"/>
              <a:gd name="connsiteX3" fmla="*/ 809826 w 1903462"/>
              <a:gd name="connsiteY3" fmla="*/ 777240 h 1653362"/>
              <a:gd name="connsiteX4" fmla="*/ 939366 w 1903462"/>
              <a:gd name="connsiteY4" fmla="*/ 830580 h 1653362"/>
              <a:gd name="connsiteX5" fmla="*/ 1305126 w 1903462"/>
              <a:gd name="connsiteY5" fmla="*/ 815340 h 1653362"/>
              <a:gd name="connsiteX6" fmla="*/ 1327986 w 1903462"/>
              <a:gd name="connsiteY6" fmla="*/ 701040 h 1653362"/>
              <a:gd name="connsiteX7" fmla="*/ 1434666 w 1903462"/>
              <a:gd name="connsiteY7" fmla="*/ 533400 h 1653362"/>
              <a:gd name="connsiteX8" fmla="*/ 1708986 w 1903462"/>
              <a:gd name="connsiteY8" fmla="*/ 533400 h 1653362"/>
              <a:gd name="connsiteX9" fmla="*/ 1876626 w 1903462"/>
              <a:gd name="connsiteY9" fmla="*/ 762000 h 1653362"/>
              <a:gd name="connsiteX10" fmla="*/ 1876626 w 1903462"/>
              <a:gd name="connsiteY10" fmla="*/ 1181100 h 1653362"/>
              <a:gd name="connsiteX11" fmla="*/ 1594686 w 1903462"/>
              <a:gd name="connsiteY11" fmla="*/ 1524000 h 1653362"/>
              <a:gd name="connsiteX12" fmla="*/ 1206066 w 1903462"/>
              <a:gd name="connsiteY12" fmla="*/ 1615440 h 1653362"/>
              <a:gd name="connsiteX13" fmla="*/ 367866 w 1903462"/>
              <a:gd name="connsiteY13" fmla="*/ 1318260 h 1653362"/>
              <a:gd name="connsiteX14" fmla="*/ 47826 w 1903462"/>
              <a:gd name="connsiteY14" fmla="*/ 754380 h 1653362"/>
              <a:gd name="connsiteX15" fmla="*/ 47826 w 1903462"/>
              <a:gd name="connsiteY15" fmla="*/ 259080 h 1653362"/>
              <a:gd name="connsiteX16" fmla="*/ 779346 w 1903462"/>
              <a:gd name="connsiteY16" fmla="*/ 0 h 1653362"/>
              <a:gd name="connsiteX0" fmla="*/ 779346 w 1903462"/>
              <a:gd name="connsiteY0" fmla="*/ 0 h 1631750"/>
              <a:gd name="connsiteX1" fmla="*/ 977466 w 1903462"/>
              <a:gd name="connsiteY1" fmla="*/ 281940 h 1631750"/>
              <a:gd name="connsiteX2" fmla="*/ 779346 w 1903462"/>
              <a:gd name="connsiteY2" fmla="*/ 464820 h 1631750"/>
              <a:gd name="connsiteX3" fmla="*/ 809826 w 1903462"/>
              <a:gd name="connsiteY3" fmla="*/ 777240 h 1631750"/>
              <a:gd name="connsiteX4" fmla="*/ 939366 w 1903462"/>
              <a:gd name="connsiteY4" fmla="*/ 830580 h 1631750"/>
              <a:gd name="connsiteX5" fmla="*/ 1305126 w 1903462"/>
              <a:gd name="connsiteY5" fmla="*/ 815340 h 1631750"/>
              <a:gd name="connsiteX6" fmla="*/ 1327986 w 1903462"/>
              <a:gd name="connsiteY6" fmla="*/ 701040 h 1631750"/>
              <a:gd name="connsiteX7" fmla="*/ 1434666 w 1903462"/>
              <a:gd name="connsiteY7" fmla="*/ 533400 h 1631750"/>
              <a:gd name="connsiteX8" fmla="*/ 1708986 w 1903462"/>
              <a:gd name="connsiteY8" fmla="*/ 533400 h 1631750"/>
              <a:gd name="connsiteX9" fmla="*/ 1876626 w 1903462"/>
              <a:gd name="connsiteY9" fmla="*/ 762000 h 1631750"/>
              <a:gd name="connsiteX10" fmla="*/ 1876626 w 1903462"/>
              <a:gd name="connsiteY10" fmla="*/ 1181100 h 1631750"/>
              <a:gd name="connsiteX11" fmla="*/ 1594686 w 1903462"/>
              <a:gd name="connsiteY11" fmla="*/ 1524000 h 1631750"/>
              <a:gd name="connsiteX12" fmla="*/ 1206066 w 1903462"/>
              <a:gd name="connsiteY12" fmla="*/ 1615440 h 1631750"/>
              <a:gd name="connsiteX13" fmla="*/ 367866 w 1903462"/>
              <a:gd name="connsiteY13" fmla="*/ 1318260 h 1631750"/>
              <a:gd name="connsiteX14" fmla="*/ 47826 w 1903462"/>
              <a:gd name="connsiteY14" fmla="*/ 754380 h 1631750"/>
              <a:gd name="connsiteX15" fmla="*/ 47826 w 1903462"/>
              <a:gd name="connsiteY15" fmla="*/ 259080 h 1631750"/>
              <a:gd name="connsiteX16" fmla="*/ 779346 w 1903462"/>
              <a:gd name="connsiteY16" fmla="*/ 0 h 1631750"/>
              <a:gd name="connsiteX0" fmla="*/ 779346 w 1903462"/>
              <a:gd name="connsiteY0" fmla="*/ 0 h 1631750"/>
              <a:gd name="connsiteX1" fmla="*/ 977466 w 1903462"/>
              <a:gd name="connsiteY1" fmla="*/ 281940 h 1631750"/>
              <a:gd name="connsiteX2" fmla="*/ 779346 w 1903462"/>
              <a:gd name="connsiteY2" fmla="*/ 464820 h 1631750"/>
              <a:gd name="connsiteX3" fmla="*/ 809826 w 1903462"/>
              <a:gd name="connsiteY3" fmla="*/ 777240 h 1631750"/>
              <a:gd name="connsiteX4" fmla="*/ 939366 w 1903462"/>
              <a:gd name="connsiteY4" fmla="*/ 830580 h 1631750"/>
              <a:gd name="connsiteX5" fmla="*/ 1305126 w 1903462"/>
              <a:gd name="connsiteY5" fmla="*/ 815340 h 1631750"/>
              <a:gd name="connsiteX6" fmla="*/ 1327986 w 1903462"/>
              <a:gd name="connsiteY6" fmla="*/ 701040 h 1631750"/>
              <a:gd name="connsiteX7" fmla="*/ 1434666 w 1903462"/>
              <a:gd name="connsiteY7" fmla="*/ 533400 h 1631750"/>
              <a:gd name="connsiteX8" fmla="*/ 1708986 w 1903462"/>
              <a:gd name="connsiteY8" fmla="*/ 533400 h 1631750"/>
              <a:gd name="connsiteX9" fmla="*/ 1876626 w 1903462"/>
              <a:gd name="connsiteY9" fmla="*/ 762000 h 1631750"/>
              <a:gd name="connsiteX10" fmla="*/ 1876626 w 1903462"/>
              <a:gd name="connsiteY10" fmla="*/ 1181100 h 1631750"/>
              <a:gd name="connsiteX11" fmla="*/ 1594686 w 1903462"/>
              <a:gd name="connsiteY11" fmla="*/ 1524000 h 1631750"/>
              <a:gd name="connsiteX12" fmla="*/ 1206066 w 1903462"/>
              <a:gd name="connsiteY12" fmla="*/ 1615440 h 1631750"/>
              <a:gd name="connsiteX13" fmla="*/ 367866 w 1903462"/>
              <a:gd name="connsiteY13" fmla="*/ 1318260 h 1631750"/>
              <a:gd name="connsiteX14" fmla="*/ 47826 w 1903462"/>
              <a:gd name="connsiteY14" fmla="*/ 754380 h 1631750"/>
              <a:gd name="connsiteX15" fmla="*/ 47826 w 1903462"/>
              <a:gd name="connsiteY15" fmla="*/ 259080 h 1631750"/>
              <a:gd name="connsiteX16" fmla="*/ 779346 w 1903462"/>
              <a:gd name="connsiteY16" fmla="*/ 0 h 1631750"/>
              <a:gd name="connsiteX0" fmla="*/ 779346 w 1903462"/>
              <a:gd name="connsiteY0" fmla="*/ 0 h 1636081"/>
              <a:gd name="connsiteX1" fmla="*/ 977466 w 1903462"/>
              <a:gd name="connsiteY1" fmla="*/ 281940 h 1636081"/>
              <a:gd name="connsiteX2" fmla="*/ 779346 w 1903462"/>
              <a:gd name="connsiteY2" fmla="*/ 464820 h 1636081"/>
              <a:gd name="connsiteX3" fmla="*/ 809826 w 1903462"/>
              <a:gd name="connsiteY3" fmla="*/ 777240 h 1636081"/>
              <a:gd name="connsiteX4" fmla="*/ 939366 w 1903462"/>
              <a:gd name="connsiteY4" fmla="*/ 830580 h 1636081"/>
              <a:gd name="connsiteX5" fmla="*/ 1305126 w 1903462"/>
              <a:gd name="connsiteY5" fmla="*/ 815340 h 1636081"/>
              <a:gd name="connsiteX6" fmla="*/ 1327986 w 1903462"/>
              <a:gd name="connsiteY6" fmla="*/ 701040 h 1636081"/>
              <a:gd name="connsiteX7" fmla="*/ 1434666 w 1903462"/>
              <a:gd name="connsiteY7" fmla="*/ 533400 h 1636081"/>
              <a:gd name="connsiteX8" fmla="*/ 1708986 w 1903462"/>
              <a:gd name="connsiteY8" fmla="*/ 533400 h 1636081"/>
              <a:gd name="connsiteX9" fmla="*/ 1876626 w 1903462"/>
              <a:gd name="connsiteY9" fmla="*/ 762000 h 1636081"/>
              <a:gd name="connsiteX10" fmla="*/ 1876626 w 1903462"/>
              <a:gd name="connsiteY10" fmla="*/ 1181100 h 1636081"/>
              <a:gd name="connsiteX11" fmla="*/ 1594686 w 1903462"/>
              <a:gd name="connsiteY11" fmla="*/ 1524000 h 1636081"/>
              <a:gd name="connsiteX12" fmla="*/ 1206066 w 1903462"/>
              <a:gd name="connsiteY12" fmla="*/ 1615440 h 1636081"/>
              <a:gd name="connsiteX13" fmla="*/ 367866 w 1903462"/>
              <a:gd name="connsiteY13" fmla="*/ 1318260 h 1636081"/>
              <a:gd name="connsiteX14" fmla="*/ 47826 w 1903462"/>
              <a:gd name="connsiteY14" fmla="*/ 754380 h 1636081"/>
              <a:gd name="connsiteX15" fmla="*/ 47826 w 1903462"/>
              <a:gd name="connsiteY15" fmla="*/ 259080 h 1636081"/>
              <a:gd name="connsiteX16" fmla="*/ 779346 w 1903462"/>
              <a:gd name="connsiteY16" fmla="*/ 0 h 16360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903462" h="1636081">
                <a:moveTo>
                  <a:pt x="779346" y="0"/>
                </a:moveTo>
                <a:cubicBezTo>
                  <a:pt x="934286" y="3810"/>
                  <a:pt x="977466" y="204470"/>
                  <a:pt x="977466" y="281940"/>
                </a:cubicBezTo>
                <a:cubicBezTo>
                  <a:pt x="970005" y="324643"/>
                  <a:pt x="807286" y="382270"/>
                  <a:pt x="779346" y="464820"/>
                </a:cubicBezTo>
                <a:cubicBezTo>
                  <a:pt x="702670" y="536098"/>
                  <a:pt x="783156" y="716280"/>
                  <a:pt x="809826" y="777240"/>
                </a:cubicBezTo>
                <a:cubicBezTo>
                  <a:pt x="841735" y="835343"/>
                  <a:pt x="896186" y="822960"/>
                  <a:pt x="939366" y="830580"/>
                </a:cubicBezTo>
                <a:cubicBezTo>
                  <a:pt x="1021916" y="836930"/>
                  <a:pt x="1240356" y="836930"/>
                  <a:pt x="1305126" y="815340"/>
                </a:cubicBezTo>
                <a:cubicBezTo>
                  <a:pt x="1369896" y="793750"/>
                  <a:pt x="1304333" y="756920"/>
                  <a:pt x="1327986" y="701040"/>
                </a:cubicBezTo>
                <a:cubicBezTo>
                  <a:pt x="1351639" y="645160"/>
                  <a:pt x="1384819" y="567849"/>
                  <a:pt x="1434666" y="533400"/>
                </a:cubicBezTo>
                <a:cubicBezTo>
                  <a:pt x="1484513" y="498951"/>
                  <a:pt x="1635326" y="495300"/>
                  <a:pt x="1708986" y="533400"/>
                </a:cubicBezTo>
                <a:cubicBezTo>
                  <a:pt x="1779154" y="581025"/>
                  <a:pt x="1854083" y="695325"/>
                  <a:pt x="1876626" y="762000"/>
                </a:cubicBezTo>
                <a:cubicBezTo>
                  <a:pt x="1899169" y="828675"/>
                  <a:pt x="1923616" y="1054100"/>
                  <a:pt x="1876626" y="1181100"/>
                </a:cubicBezTo>
                <a:cubicBezTo>
                  <a:pt x="1830271" y="1288256"/>
                  <a:pt x="1725496" y="1423035"/>
                  <a:pt x="1594686" y="1524000"/>
                </a:cubicBezTo>
                <a:cubicBezTo>
                  <a:pt x="1463876" y="1624965"/>
                  <a:pt x="1406091" y="1663700"/>
                  <a:pt x="1206066" y="1615440"/>
                </a:cubicBezTo>
                <a:cubicBezTo>
                  <a:pt x="1006041" y="1567180"/>
                  <a:pt x="602022" y="1495107"/>
                  <a:pt x="367866" y="1318260"/>
                </a:cubicBezTo>
                <a:cubicBezTo>
                  <a:pt x="133710" y="1141413"/>
                  <a:pt x="94658" y="959167"/>
                  <a:pt x="47826" y="754380"/>
                </a:cubicBezTo>
                <a:cubicBezTo>
                  <a:pt x="994" y="549593"/>
                  <a:pt x="-30914" y="466090"/>
                  <a:pt x="47826" y="259080"/>
                </a:cubicBezTo>
                <a:cubicBezTo>
                  <a:pt x="126566" y="52070"/>
                  <a:pt x="642662" y="3016"/>
                  <a:pt x="779346" y="0"/>
                </a:cubicBezTo>
                <a:close/>
              </a:path>
            </a:pathLst>
          </a:custGeom>
          <a:solidFill>
            <a:srgbClr val="548235">
              <a:alpha val="9020"/>
            </a:srgb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633" name="Straight Connector 632"/>
          <p:cNvCxnSpPr/>
          <p:nvPr/>
        </p:nvCxnSpPr>
        <p:spPr>
          <a:xfrm>
            <a:off x="4747968" y="1963974"/>
            <a:ext cx="0" cy="254786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4" name="Oval 633"/>
          <p:cNvSpPr/>
          <p:nvPr/>
        </p:nvSpPr>
        <p:spPr>
          <a:xfrm>
            <a:off x="4571756" y="2886118"/>
            <a:ext cx="52388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35" name="Oval 634"/>
          <p:cNvSpPr/>
          <p:nvPr/>
        </p:nvSpPr>
        <p:spPr>
          <a:xfrm>
            <a:off x="4628906" y="2975018"/>
            <a:ext cx="52388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36" name="Oval 635"/>
          <p:cNvSpPr/>
          <p:nvPr/>
        </p:nvSpPr>
        <p:spPr>
          <a:xfrm>
            <a:off x="4540006" y="2975018"/>
            <a:ext cx="52388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37" name="Oval 636"/>
          <p:cNvSpPr/>
          <p:nvPr/>
        </p:nvSpPr>
        <p:spPr>
          <a:xfrm>
            <a:off x="4724156" y="2975018"/>
            <a:ext cx="52388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38" name="Oval 637"/>
          <p:cNvSpPr/>
          <p:nvPr/>
        </p:nvSpPr>
        <p:spPr>
          <a:xfrm>
            <a:off x="4603506" y="3038518"/>
            <a:ext cx="52388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39" name="Oval 638"/>
          <p:cNvSpPr/>
          <p:nvPr/>
        </p:nvSpPr>
        <p:spPr>
          <a:xfrm>
            <a:off x="4813056" y="3025818"/>
            <a:ext cx="52388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40" name="Oval 639"/>
          <p:cNvSpPr/>
          <p:nvPr/>
        </p:nvSpPr>
        <p:spPr>
          <a:xfrm>
            <a:off x="4724156" y="2860718"/>
            <a:ext cx="52388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41" name="Oval 640"/>
          <p:cNvSpPr/>
          <p:nvPr/>
        </p:nvSpPr>
        <p:spPr>
          <a:xfrm>
            <a:off x="4654306" y="2784518"/>
            <a:ext cx="52388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42" name="Oval 641"/>
          <p:cNvSpPr/>
          <p:nvPr/>
        </p:nvSpPr>
        <p:spPr>
          <a:xfrm>
            <a:off x="4933706" y="3121068"/>
            <a:ext cx="52388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43" name="Oval 642"/>
          <p:cNvSpPr/>
          <p:nvPr/>
        </p:nvSpPr>
        <p:spPr>
          <a:xfrm>
            <a:off x="4882906" y="3184568"/>
            <a:ext cx="52388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44" name="Oval 643"/>
          <p:cNvSpPr/>
          <p:nvPr/>
        </p:nvSpPr>
        <p:spPr>
          <a:xfrm>
            <a:off x="4794006" y="3184568"/>
            <a:ext cx="52388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45" name="Oval 644"/>
          <p:cNvSpPr/>
          <p:nvPr/>
        </p:nvSpPr>
        <p:spPr>
          <a:xfrm>
            <a:off x="4978156" y="3184568"/>
            <a:ext cx="52388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46" name="Oval 645"/>
          <p:cNvSpPr/>
          <p:nvPr/>
        </p:nvSpPr>
        <p:spPr>
          <a:xfrm>
            <a:off x="4857506" y="3248068"/>
            <a:ext cx="52388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47" name="Oval 646"/>
          <p:cNvSpPr/>
          <p:nvPr/>
        </p:nvSpPr>
        <p:spPr>
          <a:xfrm>
            <a:off x="4971806" y="3292518"/>
            <a:ext cx="52388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48" name="Oval 647"/>
          <p:cNvSpPr/>
          <p:nvPr/>
        </p:nvSpPr>
        <p:spPr>
          <a:xfrm>
            <a:off x="5067056" y="3235368"/>
            <a:ext cx="52388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49" name="Oval 648"/>
          <p:cNvSpPr/>
          <p:nvPr/>
        </p:nvSpPr>
        <p:spPr>
          <a:xfrm>
            <a:off x="5022606" y="3114718"/>
            <a:ext cx="52388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50" name="Oval 649"/>
          <p:cNvSpPr/>
          <p:nvPr/>
        </p:nvSpPr>
        <p:spPr>
          <a:xfrm>
            <a:off x="4908306" y="2994068"/>
            <a:ext cx="52388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51" name="Oval 650"/>
          <p:cNvSpPr/>
          <p:nvPr/>
        </p:nvSpPr>
        <p:spPr>
          <a:xfrm>
            <a:off x="4432056" y="3038518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52" name="Oval 651"/>
          <p:cNvSpPr/>
          <p:nvPr/>
        </p:nvSpPr>
        <p:spPr>
          <a:xfrm>
            <a:off x="4540006" y="3063918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53" name="Oval 652"/>
          <p:cNvSpPr/>
          <p:nvPr/>
        </p:nvSpPr>
        <p:spPr>
          <a:xfrm>
            <a:off x="4489206" y="3127418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54" name="Oval 653"/>
          <p:cNvSpPr/>
          <p:nvPr/>
        </p:nvSpPr>
        <p:spPr>
          <a:xfrm>
            <a:off x="4400306" y="3127418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55" name="Oval 654"/>
          <p:cNvSpPr/>
          <p:nvPr/>
        </p:nvSpPr>
        <p:spPr>
          <a:xfrm>
            <a:off x="4584456" y="3127418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56" name="Oval 655"/>
          <p:cNvSpPr/>
          <p:nvPr/>
        </p:nvSpPr>
        <p:spPr>
          <a:xfrm>
            <a:off x="4463806" y="3190918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57" name="Oval 656"/>
          <p:cNvSpPr/>
          <p:nvPr/>
        </p:nvSpPr>
        <p:spPr>
          <a:xfrm>
            <a:off x="4578106" y="3235368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58" name="Oval 657"/>
          <p:cNvSpPr/>
          <p:nvPr/>
        </p:nvSpPr>
        <p:spPr>
          <a:xfrm>
            <a:off x="4686850" y="3157261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59" name="Oval 658"/>
          <p:cNvSpPr/>
          <p:nvPr/>
        </p:nvSpPr>
        <p:spPr>
          <a:xfrm>
            <a:off x="4584456" y="3013118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60" name="Oval 659"/>
          <p:cNvSpPr/>
          <p:nvPr/>
        </p:nvSpPr>
        <p:spPr>
          <a:xfrm>
            <a:off x="4514606" y="2936918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61" name="Oval 660"/>
          <p:cNvSpPr/>
          <p:nvPr/>
        </p:nvSpPr>
        <p:spPr>
          <a:xfrm>
            <a:off x="4584456" y="3190918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62" name="Oval 661"/>
          <p:cNvSpPr/>
          <p:nvPr/>
        </p:nvSpPr>
        <p:spPr>
          <a:xfrm>
            <a:off x="4686056" y="3248068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63" name="Oval 662"/>
          <p:cNvSpPr/>
          <p:nvPr/>
        </p:nvSpPr>
        <p:spPr>
          <a:xfrm>
            <a:off x="4794006" y="3273468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64" name="Oval 663"/>
          <p:cNvSpPr/>
          <p:nvPr/>
        </p:nvSpPr>
        <p:spPr>
          <a:xfrm>
            <a:off x="4743206" y="3336968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65" name="Oval 664"/>
          <p:cNvSpPr/>
          <p:nvPr/>
        </p:nvSpPr>
        <p:spPr>
          <a:xfrm>
            <a:off x="4654306" y="3336968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66" name="Oval 665"/>
          <p:cNvSpPr/>
          <p:nvPr/>
        </p:nvSpPr>
        <p:spPr>
          <a:xfrm>
            <a:off x="4838456" y="3336968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67" name="Oval 666"/>
          <p:cNvSpPr/>
          <p:nvPr/>
        </p:nvSpPr>
        <p:spPr>
          <a:xfrm>
            <a:off x="4717806" y="3400468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68" name="Oval 667"/>
          <p:cNvSpPr/>
          <p:nvPr/>
        </p:nvSpPr>
        <p:spPr>
          <a:xfrm>
            <a:off x="4832106" y="3444918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69" name="Oval 668"/>
          <p:cNvSpPr/>
          <p:nvPr/>
        </p:nvSpPr>
        <p:spPr>
          <a:xfrm>
            <a:off x="4927356" y="3387768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70" name="Oval 669"/>
          <p:cNvSpPr/>
          <p:nvPr/>
        </p:nvSpPr>
        <p:spPr>
          <a:xfrm>
            <a:off x="4882906" y="3267118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71" name="Oval 670"/>
          <p:cNvSpPr/>
          <p:nvPr/>
        </p:nvSpPr>
        <p:spPr>
          <a:xfrm>
            <a:off x="4838456" y="3146468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72" name="Oval 671"/>
          <p:cNvSpPr/>
          <p:nvPr/>
        </p:nvSpPr>
        <p:spPr>
          <a:xfrm>
            <a:off x="4753525" y="3095668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73" name="Oval 672"/>
          <p:cNvSpPr/>
          <p:nvPr/>
        </p:nvSpPr>
        <p:spPr>
          <a:xfrm>
            <a:off x="4838456" y="3400468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74" name="Oval 673"/>
          <p:cNvSpPr/>
          <p:nvPr/>
        </p:nvSpPr>
        <p:spPr>
          <a:xfrm>
            <a:off x="4721774" y="3196359"/>
            <a:ext cx="52388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75" name="Oval 674"/>
          <p:cNvSpPr/>
          <p:nvPr/>
        </p:nvSpPr>
        <p:spPr>
          <a:xfrm>
            <a:off x="4634462" y="3146467"/>
            <a:ext cx="52388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76" name="Oval 675"/>
          <p:cNvSpPr/>
          <p:nvPr/>
        </p:nvSpPr>
        <p:spPr>
          <a:xfrm>
            <a:off x="4564296" y="2755624"/>
            <a:ext cx="52388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77" name="Oval 676"/>
          <p:cNvSpPr/>
          <p:nvPr/>
        </p:nvSpPr>
        <p:spPr>
          <a:xfrm>
            <a:off x="4885287" y="2879133"/>
            <a:ext cx="52388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78" name="Oval 677"/>
          <p:cNvSpPr/>
          <p:nvPr/>
        </p:nvSpPr>
        <p:spPr>
          <a:xfrm>
            <a:off x="5014668" y="2870718"/>
            <a:ext cx="52388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79" name="Oval 678"/>
          <p:cNvSpPr/>
          <p:nvPr/>
        </p:nvSpPr>
        <p:spPr>
          <a:xfrm>
            <a:off x="4786862" y="2756577"/>
            <a:ext cx="52388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80" name="Oval 679"/>
          <p:cNvSpPr/>
          <p:nvPr/>
        </p:nvSpPr>
        <p:spPr>
          <a:xfrm>
            <a:off x="5082138" y="3041058"/>
            <a:ext cx="52388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81" name="Oval 680"/>
          <p:cNvSpPr/>
          <p:nvPr/>
        </p:nvSpPr>
        <p:spPr>
          <a:xfrm>
            <a:off x="5038482" y="3177739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82" name="Oval 681"/>
          <p:cNvSpPr/>
          <p:nvPr/>
        </p:nvSpPr>
        <p:spPr>
          <a:xfrm>
            <a:off x="4919418" y="3173499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83" name="Oval 682"/>
          <p:cNvSpPr/>
          <p:nvPr/>
        </p:nvSpPr>
        <p:spPr>
          <a:xfrm>
            <a:off x="5114682" y="3230765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84" name="Oval 683"/>
          <p:cNvSpPr/>
          <p:nvPr/>
        </p:nvSpPr>
        <p:spPr>
          <a:xfrm>
            <a:off x="5108332" y="3338715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85" name="Oval 684"/>
          <p:cNvSpPr/>
          <p:nvPr/>
        </p:nvSpPr>
        <p:spPr>
          <a:xfrm>
            <a:off x="5203582" y="3281565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86" name="Oval 685"/>
          <p:cNvSpPr/>
          <p:nvPr/>
        </p:nvSpPr>
        <p:spPr>
          <a:xfrm>
            <a:off x="5114682" y="3294265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87" name="Oval 686"/>
          <p:cNvSpPr/>
          <p:nvPr/>
        </p:nvSpPr>
        <p:spPr>
          <a:xfrm>
            <a:off x="4413006" y="2797059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88" name="Oval 687"/>
          <p:cNvSpPr/>
          <p:nvPr/>
        </p:nvSpPr>
        <p:spPr>
          <a:xfrm>
            <a:off x="4324106" y="2797059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89" name="Oval 688"/>
          <p:cNvSpPr/>
          <p:nvPr/>
        </p:nvSpPr>
        <p:spPr>
          <a:xfrm>
            <a:off x="4508256" y="2797059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90" name="Oval 689"/>
          <p:cNvSpPr/>
          <p:nvPr/>
        </p:nvSpPr>
        <p:spPr>
          <a:xfrm>
            <a:off x="4387606" y="2860559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91" name="Oval 690"/>
          <p:cNvSpPr/>
          <p:nvPr/>
        </p:nvSpPr>
        <p:spPr>
          <a:xfrm>
            <a:off x="4429675" y="2980099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92" name="Oval 691"/>
          <p:cNvSpPr/>
          <p:nvPr/>
        </p:nvSpPr>
        <p:spPr>
          <a:xfrm>
            <a:off x="4597156" y="2847859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93" name="Oval 692"/>
          <p:cNvSpPr/>
          <p:nvPr/>
        </p:nvSpPr>
        <p:spPr>
          <a:xfrm>
            <a:off x="4508256" y="2860559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94" name="Oval 693"/>
          <p:cNvSpPr/>
          <p:nvPr/>
        </p:nvSpPr>
        <p:spPr>
          <a:xfrm>
            <a:off x="4191549" y="2898817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95" name="Oval 694"/>
          <p:cNvSpPr/>
          <p:nvPr/>
        </p:nvSpPr>
        <p:spPr>
          <a:xfrm>
            <a:off x="4102649" y="2898817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96" name="Oval 695"/>
          <p:cNvSpPr/>
          <p:nvPr/>
        </p:nvSpPr>
        <p:spPr>
          <a:xfrm>
            <a:off x="4286799" y="2898817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97" name="Oval 696"/>
          <p:cNvSpPr/>
          <p:nvPr/>
        </p:nvSpPr>
        <p:spPr>
          <a:xfrm>
            <a:off x="4166149" y="2962317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98" name="Oval 697"/>
          <p:cNvSpPr/>
          <p:nvPr/>
        </p:nvSpPr>
        <p:spPr>
          <a:xfrm>
            <a:off x="4280449" y="3006767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99" name="Oval 698"/>
          <p:cNvSpPr/>
          <p:nvPr/>
        </p:nvSpPr>
        <p:spPr>
          <a:xfrm>
            <a:off x="4375699" y="2949617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00" name="Oval 699"/>
          <p:cNvSpPr/>
          <p:nvPr/>
        </p:nvSpPr>
        <p:spPr>
          <a:xfrm>
            <a:off x="4286799" y="2962317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01" name="Oval 700"/>
          <p:cNvSpPr/>
          <p:nvPr/>
        </p:nvSpPr>
        <p:spPr>
          <a:xfrm>
            <a:off x="4129637" y="3060742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02" name="Oval 701"/>
          <p:cNvSpPr/>
          <p:nvPr/>
        </p:nvSpPr>
        <p:spPr>
          <a:xfrm>
            <a:off x="4040737" y="3060742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03" name="Oval 702"/>
          <p:cNvSpPr/>
          <p:nvPr/>
        </p:nvSpPr>
        <p:spPr>
          <a:xfrm>
            <a:off x="4224887" y="3060742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04" name="Oval 703"/>
          <p:cNvSpPr/>
          <p:nvPr/>
        </p:nvSpPr>
        <p:spPr>
          <a:xfrm>
            <a:off x="4104237" y="3124242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05" name="Oval 704"/>
          <p:cNvSpPr/>
          <p:nvPr/>
        </p:nvSpPr>
        <p:spPr>
          <a:xfrm>
            <a:off x="4218537" y="3168692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06" name="Oval 705"/>
          <p:cNvSpPr/>
          <p:nvPr/>
        </p:nvSpPr>
        <p:spPr>
          <a:xfrm>
            <a:off x="4313787" y="3111542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07" name="Oval 706"/>
          <p:cNvSpPr/>
          <p:nvPr/>
        </p:nvSpPr>
        <p:spPr>
          <a:xfrm>
            <a:off x="4224887" y="3124242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08" name="Oval 707"/>
          <p:cNvSpPr/>
          <p:nvPr/>
        </p:nvSpPr>
        <p:spPr>
          <a:xfrm>
            <a:off x="4395543" y="3292518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09" name="Oval 708"/>
          <p:cNvSpPr/>
          <p:nvPr/>
        </p:nvSpPr>
        <p:spPr>
          <a:xfrm>
            <a:off x="4306643" y="3292518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10" name="Oval 709"/>
          <p:cNvSpPr/>
          <p:nvPr/>
        </p:nvSpPr>
        <p:spPr>
          <a:xfrm>
            <a:off x="4490793" y="3292518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11" name="Oval 710"/>
          <p:cNvSpPr/>
          <p:nvPr/>
        </p:nvSpPr>
        <p:spPr>
          <a:xfrm>
            <a:off x="4370143" y="3356018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12" name="Oval 711"/>
          <p:cNvSpPr/>
          <p:nvPr/>
        </p:nvSpPr>
        <p:spPr>
          <a:xfrm>
            <a:off x="4484443" y="3400468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13" name="Oval 712"/>
          <p:cNvSpPr/>
          <p:nvPr/>
        </p:nvSpPr>
        <p:spPr>
          <a:xfrm>
            <a:off x="4579693" y="3343318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14" name="Oval 713"/>
          <p:cNvSpPr/>
          <p:nvPr/>
        </p:nvSpPr>
        <p:spPr>
          <a:xfrm>
            <a:off x="4490793" y="3356018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15" name="Oval 714"/>
          <p:cNvSpPr/>
          <p:nvPr/>
        </p:nvSpPr>
        <p:spPr>
          <a:xfrm>
            <a:off x="4769400" y="3543977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16" name="Oval 715"/>
          <p:cNvSpPr/>
          <p:nvPr/>
        </p:nvSpPr>
        <p:spPr>
          <a:xfrm>
            <a:off x="4680500" y="3543977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17" name="Oval 716"/>
          <p:cNvSpPr/>
          <p:nvPr/>
        </p:nvSpPr>
        <p:spPr>
          <a:xfrm>
            <a:off x="4864650" y="3543977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18" name="Oval 717"/>
          <p:cNvSpPr/>
          <p:nvPr/>
        </p:nvSpPr>
        <p:spPr>
          <a:xfrm>
            <a:off x="4744000" y="3607477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19" name="Oval 718"/>
          <p:cNvSpPr/>
          <p:nvPr/>
        </p:nvSpPr>
        <p:spPr>
          <a:xfrm>
            <a:off x="4858300" y="3651927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20" name="Oval 719"/>
          <p:cNvSpPr/>
          <p:nvPr/>
        </p:nvSpPr>
        <p:spPr>
          <a:xfrm>
            <a:off x="4953550" y="3594777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21" name="Oval 720"/>
          <p:cNvSpPr/>
          <p:nvPr/>
        </p:nvSpPr>
        <p:spPr>
          <a:xfrm>
            <a:off x="4864650" y="3607477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22" name="Oval 721"/>
          <p:cNvSpPr/>
          <p:nvPr/>
        </p:nvSpPr>
        <p:spPr>
          <a:xfrm>
            <a:off x="4455075" y="2583858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23" name="Oval 722"/>
          <p:cNvSpPr/>
          <p:nvPr/>
        </p:nvSpPr>
        <p:spPr>
          <a:xfrm>
            <a:off x="4366175" y="2583858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24" name="Oval 723"/>
          <p:cNvSpPr/>
          <p:nvPr/>
        </p:nvSpPr>
        <p:spPr>
          <a:xfrm>
            <a:off x="4550325" y="2583858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25" name="Oval 724"/>
          <p:cNvSpPr/>
          <p:nvPr/>
        </p:nvSpPr>
        <p:spPr>
          <a:xfrm>
            <a:off x="4429675" y="2647358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26" name="Oval 725"/>
          <p:cNvSpPr/>
          <p:nvPr/>
        </p:nvSpPr>
        <p:spPr>
          <a:xfrm>
            <a:off x="4543975" y="2691808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27" name="Oval 726"/>
          <p:cNvSpPr/>
          <p:nvPr/>
        </p:nvSpPr>
        <p:spPr>
          <a:xfrm>
            <a:off x="4639225" y="2634658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28" name="Oval 727"/>
          <p:cNvSpPr/>
          <p:nvPr/>
        </p:nvSpPr>
        <p:spPr>
          <a:xfrm>
            <a:off x="4550325" y="2647358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29" name="Oval 728"/>
          <p:cNvSpPr/>
          <p:nvPr/>
        </p:nvSpPr>
        <p:spPr>
          <a:xfrm>
            <a:off x="4165355" y="2664821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30" name="Oval 729"/>
          <p:cNvSpPr/>
          <p:nvPr/>
        </p:nvSpPr>
        <p:spPr>
          <a:xfrm>
            <a:off x="4076455" y="2664821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31" name="Oval 730"/>
          <p:cNvSpPr/>
          <p:nvPr/>
        </p:nvSpPr>
        <p:spPr>
          <a:xfrm>
            <a:off x="4260605" y="2664821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32" name="Oval 731"/>
          <p:cNvSpPr/>
          <p:nvPr/>
        </p:nvSpPr>
        <p:spPr>
          <a:xfrm>
            <a:off x="4139955" y="2728321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33" name="Oval 732"/>
          <p:cNvSpPr/>
          <p:nvPr/>
        </p:nvSpPr>
        <p:spPr>
          <a:xfrm>
            <a:off x="4254255" y="2772771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34" name="Oval 733"/>
          <p:cNvSpPr/>
          <p:nvPr/>
        </p:nvSpPr>
        <p:spPr>
          <a:xfrm>
            <a:off x="4349505" y="2715621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35" name="Oval 734"/>
          <p:cNvSpPr/>
          <p:nvPr/>
        </p:nvSpPr>
        <p:spPr>
          <a:xfrm>
            <a:off x="4260605" y="2728321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36" name="Oval 735"/>
          <p:cNvSpPr/>
          <p:nvPr/>
        </p:nvSpPr>
        <p:spPr>
          <a:xfrm>
            <a:off x="4466981" y="3479364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37" name="Oval 736"/>
          <p:cNvSpPr/>
          <p:nvPr/>
        </p:nvSpPr>
        <p:spPr>
          <a:xfrm>
            <a:off x="4581281" y="3523814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38" name="Oval 737"/>
          <p:cNvSpPr/>
          <p:nvPr/>
        </p:nvSpPr>
        <p:spPr>
          <a:xfrm>
            <a:off x="4676531" y="3466664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39" name="Oval 738"/>
          <p:cNvSpPr/>
          <p:nvPr/>
        </p:nvSpPr>
        <p:spPr>
          <a:xfrm>
            <a:off x="4587631" y="3479364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40" name="Oval 739"/>
          <p:cNvSpPr/>
          <p:nvPr/>
        </p:nvSpPr>
        <p:spPr>
          <a:xfrm>
            <a:off x="4518575" y="3622873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41" name="Oval 740"/>
          <p:cNvSpPr/>
          <p:nvPr/>
        </p:nvSpPr>
        <p:spPr>
          <a:xfrm>
            <a:off x="4429675" y="3622873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42" name="Oval 741"/>
          <p:cNvSpPr/>
          <p:nvPr/>
        </p:nvSpPr>
        <p:spPr>
          <a:xfrm>
            <a:off x="4613825" y="3622873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43" name="Oval 742"/>
          <p:cNvSpPr/>
          <p:nvPr/>
        </p:nvSpPr>
        <p:spPr>
          <a:xfrm>
            <a:off x="4493175" y="3686373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44" name="Oval 743"/>
          <p:cNvSpPr/>
          <p:nvPr/>
        </p:nvSpPr>
        <p:spPr>
          <a:xfrm>
            <a:off x="4607475" y="3730823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45" name="Oval 744"/>
          <p:cNvSpPr/>
          <p:nvPr/>
        </p:nvSpPr>
        <p:spPr>
          <a:xfrm>
            <a:off x="4702725" y="3673673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46" name="Oval 745"/>
          <p:cNvSpPr/>
          <p:nvPr/>
        </p:nvSpPr>
        <p:spPr>
          <a:xfrm>
            <a:off x="4613825" y="3686373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47" name="Oval 746"/>
          <p:cNvSpPr/>
          <p:nvPr/>
        </p:nvSpPr>
        <p:spPr>
          <a:xfrm>
            <a:off x="5043244" y="3354749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48" name="Oval 747"/>
          <p:cNvSpPr/>
          <p:nvPr/>
        </p:nvSpPr>
        <p:spPr>
          <a:xfrm>
            <a:off x="5157544" y="3399199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49" name="Oval 748"/>
          <p:cNvSpPr/>
          <p:nvPr/>
        </p:nvSpPr>
        <p:spPr>
          <a:xfrm>
            <a:off x="5252794" y="3342049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50" name="Oval 749"/>
          <p:cNvSpPr/>
          <p:nvPr/>
        </p:nvSpPr>
        <p:spPr>
          <a:xfrm>
            <a:off x="5163894" y="3354749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51" name="Oval 750"/>
          <p:cNvSpPr/>
          <p:nvPr/>
        </p:nvSpPr>
        <p:spPr>
          <a:xfrm>
            <a:off x="5094838" y="3498258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52" name="Oval 751"/>
          <p:cNvSpPr/>
          <p:nvPr/>
        </p:nvSpPr>
        <p:spPr>
          <a:xfrm>
            <a:off x="5005938" y="3498258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53" name="Oval 752"/>
          <p:cNvSpPr/>
          <p:nvPr/>
        </p:nvSpPr>
        <p:spPr>
          <a:xfrm>
            <a:off x="5190088" y="3498258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54" name="Oval 753"/>
          <p:cNvSpPr/>
          <p:nvPr/>
        </p:nvSpPr>
        <p:spPr>
          <a:xfrm>
            <a:off x="5069438" y="3561758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55" name="Oval 754"/>
          <p:cNvSpPr/>
          <p:nvPr/>
        </p:nvSpPr>
        <p:spPr>
          <a:xfrm>
            <a:off x="5229776" y="3745265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56" name="Oval 755"/>
          <p:cNvSpPr/>
          <p:nvPr/>
        </p:nvSpPr>
        <p:spPr>
          <a:xfrm>
            <a:off x="5278988" y="3549058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57" name="Oval 756"/>
          <p:cNvSpPr/>
          <p:nvPr/>
        </p:nvSpPr>
        <p:spPr>
          <a:xfrm>
            <a:off x="5190088" y="3561758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58" name="Oval 757"/>
          <p:cNvSpPr/>
          <p:nvPr/>
        </p:nvSpPr>
        <p:spPr>
          <a:xfrm>
            <a:off x="4790831" y="3699073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59" name="Oval 758"/>
          <p:cNvSpPr/>
          <p:nvPr/>
        </p:nvSpPr>
        <p:spPr>
          <a:xfrm>
            <a:off x="4905131" y="3743523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60" name="Oval 759"/>
          <p:cNvSpPr/>
          <p:nvPr/>
        </p:nvSpPr>
        <p:spPr>
          <a:xfrm>
            <a:off x="5000381" y="3686373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61" name="Oval 760"/>
          <p:cNvSpPr/>
          <p:nvPr/>
        </p:nvSpPr>
        <p:spPr>
          <a:xfrm>
            <a:off x="4911481" y="3699073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62" name="Oval 761"/>
          <p:cNvSpPr/>
          <p:nvPr/>
        </p:nvSpPr>
        <p:spPr>
          <a:xfrm>
            <a:off x="4842425" y="3842582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63" name="Oval 762"/>
          <p:cNvSpPr/>
          <p:nvPr/>
        </p:nvSpPr>
        <p:spPr>
          <a:xfrm>
            <a:off x="4753525" y="3842582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64" name="Oval 763"/>
          <p:cNvSpPr/>
          <p:nvPr/>
        </p:nvSpPr>
        <p:spPr>
          <a:xfrm>
            <a:off x="4937675" y="3842582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65" name="Oval 764"/>
          <p:cNvSpPr/>
          <p:nvPr/>
        </p:nvSpPr>
        <p:spPr>
          <a:xfrm>
            <a:off x="4817025" y="3906082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66" name="Oval 765"/>
          <p:cNvSpPr/>
          <p:nvPr/>
        </p:nvSpPr>
        <p:spPr>
          <a:xfrm>
            <a:off x="4931325" y="3950532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67" name="Oval 766"/>
          <p:cNvSpPr/>
          <p:nvPr/>
        </p:nvSpPr>
        <p:spPr>
          <a:xfrm>
            <a:off x="5026575" y="3893382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68" name="Oval 767"/>
          <p:cNvSpPr/>
          <p:nvPr/>
        </p:nvSpPr>
        <p:spPr>
          <a:xfrm>
            <a:off x="5004350" y="3427925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69" name="Oval 768"/>
          <p:cNvSpPr/>
          <p:nvPr/>
        </p:nvSpPr>
        <p:spPr>
          <a:xfrm>
            <a:off x="4312200" y="3515560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70" name="Oval 769"/>
          <p:cNvSpPr/>
          <p:nvPr/>
        </p:nvSpPr>
        <p:spPr>
          <a:xfrm>
            <a:off x="5358365" y="3355701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71" name="Oval 770"/>
          <p:cNvSpPr/>
          <p:nvPr/>
        </p:nvSpPr>
        <p:spPr>
          <a:xfrm>
            <a:off x="5119447" y="3768125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72" name="Oval 771"/>
          <p:cNvSpPr/>
          <p:nvPr/>
        </p:nvSpPr>
        <p:spPr>
          <a:xfrm>
            <a:off x="5407577" y="3416185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73" name="Oval 772"/>
          <p:cNvSpPr/>
          <p:nvPr/>
        </p:nvSpPr>
        <p:spPr>
          <a:xfrm>
            <a:off x="5318677" y="3428885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74" name="Oval 773"/>
          <p:cNvSpPr/>
          <p:nvPr/>
        </p:nvSpPr>
        <p:spPr>
          <a:xfrm>
            <a:off x="5344871" y="3572394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75" name="Oval 774"/>
          <p:cNvSpPr/>
          <p:nvPr/>
        </p:nvSpPr>
        <p:spPr>
          <a:xfrm>
            <a:off x="5315505" y="3849246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76" name="Oval 775"/>
          <p:cNvSpPr/>
          <p:nvPr/>
        </p:nvSpPr>
        <p:spPr>
          <a:xfrm>
            <a:off x="5433771" y="3623194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77" name="Oval 776"/>
          <p:cNvSpPr/>
          <p:nvPr/>
        </p:nvSpPr>
        <p:spPr>
          <a:xfrm>
            <a:off x="5344871" y="3635894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78" name="Oval 777"/>
          <p:cNvSpPr/>
          <p:nvPr/>
        </p:nvSpPr>
        <p:spPr>
          <a:xfrm>
            <a:off x="4682087" y="2845319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79" name="Oval 778"/>
          <p:cNvSpPr/>
          <p:nvPr/>
        </p:nvSpPr>
        <p:spPr>
          <a:xfrm>
            <a:off x="4529372" y="3166787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80" name="Oval 779"/>
          <p:cNvSpPr/>
          <p:nvPr/>
        </p:nvSpPr>
        <p:spPr>
          <a:xfrm>
            <a:off x="4717806" y="2740068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81" name="Oval 780"/>
          <p:cNvSpPr/>
          <p:nvPr/>
        </p:nvSpPr>
        <p:spPr>
          <a:xfrm>
            <a:off x="5012288" y="3057568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82" name="Oval 781"/>
          <p:cNvSpPr/>
          <p:nvPr/>
        </p:nvSpPr>
        <p:spPr>
          <a:xfrm>
            <a:off x="5231842" y="2934855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83" name="Oval 782"/>
          <p:cNvSpPr/>
          <p:nvPr/>
        </p:nvSpPr>
        <p:spPr>
          <a:xfrm>
            <a:off x="5185804" y="3052489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84" name="Oval 783"/>
          <p:cNvSpPr/>
          <p:nvPr/>
        </p:nvSpPr>
        <p:spPr>
          <a:xfrm>
            <a:off x="5281054" y="2995339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85" name="Oval 784"/>
          <p:cNvSpPr/>
          <p:nvPr/>
        </p:nvSpPr>
        <p:spPr>
          <a:xfrm>
            <a:off x="5192154" y="3008039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86" name="Oval 785"/>
          <p:cNvSpPr/>
          <p:nvPr/>
        </p:nvSpPr>
        <p:spPr>
          <a:xfrm>
            <a:off x="5218348" y="3151548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87" name="Oval 786"/>
          <p:cNvSpPr/>
          <p:nvPr/>
        </p:nvSpPr>
        <p:spPr>
          <a:xfrm>
            <a:off x="5258036" y="3398555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88" name="Oval 787"/>
          <p:cNvSpPr/>
          <p:nvPr/>
        </p:nvSpPr>
        <p:spPr>
          <a:xfrm>
            <a:off x="5307248" y="3202348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89" name="Oval 788"/>
          <p:cNvSpPr/>
          <p:nvPr/>
        </p:nvSpPr>
        <p:spPr>
          <a:xfrm>
            <a:off x="5218348" y="3215048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90" name="Oval 789"/>
          <p:cNvSpPr/>
          <p:nvPr/>
        </p:nvSpPr>
        <p:spPr>
          <a:xfrm>
            <a:off x="5386625" y="3008991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91" name="Oval 790"/>
          <p:cNvSpPr/>
          <p:nvPr/>
        </p:nvSpPr>
        <p:spPr>
          <a:xfrm>
            <a:off x="5435837" y="3069475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92" name="Oval 791"/>
          <p:cNvSpPr/>
          <p:nvPr/>
        </p:nvSpPr>
        <p:spPr>
          <a:xfrm>
            <a:off x="5346937" y="3082175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93" name="Oval 792"/>
          <p:cNvSpPr/>
          <p:nvPr/>
        </p:nvSpPr>
        <p:spPr>
          <a:xfrm>
            <a:off x="5373131" y="3225684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94" name="Oval 793"/>
          <p:cNvSpPr/>
          <p:nvPr/>
        </p:nvSpPr>
        <p:spPr>
          <a:xfrm>
            <a:off x="5343765" y="3502536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95" name="Oval 794"/>
          <p:cNvSpPr/>
          <p:nvPr/>
        </p:nvSpPr>
        <p:spPr>
          <a:xfrm>
            <a:off x="5462031" y="3276484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96" name="Oval 795"/>
          <p:cNvSpPr/>
          <p:nvPr/>
        </p:nvSpPr>
        <p:spPr>
          <a:xfrm>
            <a:off x="5373131" y="3289184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97" name="Oval 796"/>
          <p:cNvSpPr/>
          <p:nvPr/>
        </p:nvSpPr>
        <p:spPr>
          <a:xfrm>
            <a:off x="5088488" y="2845478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98" name="Oval 797"/>
          <p:cNvSpPr/>
          <p:nvPr/>
        </p:nvSpPr>
        <p:spPr>
          <a:xfrm>
            <a:off x="4945612" y="2944536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99" name="Oval 798"/>
          <p:cNvSpPr/>
          <p:nvPr/>
        </p:nvSpPr>
        <p:spPr>
          <a:xfrm>
            <a:off x="4830202" y="2944536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00" name="Oval 799"/>
          <p:cNvSpPr/>
          <p:nvPr/>
        </p:nvSpPr>
        <p:spPr>
          <a:xfrm>
            <a:off x="4386812" y="3067568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01" name="Oval 800"/>
          <p:cNvSpPr/>
          <p:nvPr/>
        </p:nvSpPr>
        <p:spPr>
          <a:xfrm>
            <a:off x="4297912" y="3067568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02" name="Oval 801"/>
          <p:cNvSpPr/>
          <p:nvPr/>
        </p:nvSpPr>
        <p:spPr>
          <a:xfrm>
            <a:off x="4482062" y="3067568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03" name="Oval 802"/>
          <p:cNvSpPr/>
          <p:nvPr/>
        </p:nvSpPr>
        <p:spPr>
          <a:xfrm>
            <a:off x="4442058" y="2917707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04" name="Oval 803"/>
          <p:cNvSpPr/>
          <p:nvPr/>
        </p:nvSpPr>
        <p:spPr>
          <a:xfrm>
            <a:off x="4413800" y="3185046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05" name="Oval 804"/>
          <p:cNvSpPr/>
          <p:nvPr/>
        </p:nvSpPr>
        <p:spPr>
          <a:xfrm>
            <a:off x="4482062" y="3131068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06" name="Oval 805"/>
          <p:cNvSpPr/>
          <p:nvPr/>
        </p:nvSpPr>
        <p:spPr>
          <a:xfrm>
            <a:off x="5121826" y="3132020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07" name="Oval 806"/>
          <p:cNvSpPr/>
          <p:nvPr/>
        </p:nvSpPr>
        <p:spPr>
          <a:xfrm>
            <a:off x="5281054" y="3258227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08" name="Oval 807"/>
          <p:cNvSpPr/>
          <p:nvPr/>
        </p:nvSpPr>
        <p:spPr>
          <a:xfrm>
            <a:off x="5048800" y="3281565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09" name="Oval 808"/>
          <p:cNvSpPr/>
          <p:nvPr/>
        </p:nvSpPr>
        <p:spPr>
          <a:xfrm>
            <a:off x="4890844" y="3325697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10" name="Oval 809"/>
          <p:cNvSpPr/>
          <p:nvPr/>
        </p:nvSpPr>
        <p:spPr>
          <a:xfrm>
            <a:off x="4953550" y="3360620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11" name="Oval 810"/>
          <p:cNvSpPr/>
          <p:nvPr/>
        </p:nvSpPr>
        <p:spPr>
          <a:xfrm>
            <a:off x="5075160" y="3394753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12" name="Oval 811"/>
          <p:cNvSpPr/>
          <p:nvPr/>
        </p:nvSpPr>
        <p:spPr>
          <a:xfrm>
            <a:off x="4621134" y="3276484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13" name="Oval 812"/>
          <p:cNvSpPr/>
          <p:nvPr/>
        </p:nvSpPr>
        <p:spPr>
          <a:xfrm>
            <a:off x="4506040" y="3246480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14" name="Oval 813"/>
          <p:cNvSpPr/>
          <p:nvPr/>
        </p:nvSpPr>
        <p:spPr>
          <a:xfrm>
            <a:off x="4453817" y="2736893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15" name="Oval 814"/>
          <p:cNvSpPr/>
          <p:nvPr/>
        </p:nvSpPr>
        <p:spPr>
          <a:xfrm>
            <a:off x="5305182" y="3303630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16" name="Oval 815"/>
          <p:cNvSpPr/>
          <p:nvPr/>
        </p:nvSpPr>
        <p:spPr>
          <a:xfrm>
            <a:off x="5141834" y="3168058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17" name="Oval 816"/>
          <p:cNvSpPr/>
          <p:nvPr/>
        </p:nvSpPr>
        <p:spPr>
          <a:xfrm>
            <a:off x="4613825" y="3389037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18" name="Oval 817"/>
          <p:cNvSpPr/>
          <p:nvPr/>
        </p:nvSpPr>
        <p:spPr>
          <a:xfrm>
            <a:off x="5239466" y="3094760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19" name="Oval 818"/>
          <p:cNvSpPr/>
          <p:nvPr/>
        </p:nvSpPr>
        <p:spPr>
          <a:xfrm>
            <a:off x="4937675" y="3463217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20" name="Oval 819"/>
          <p:cNvSpPr/>
          <p:nvPr/>
        </p:nvSpPr>
        <p:spPr>
          <a:xfrm>
            <a:off x="4874968" y="3494966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21" name="Oval 820"/>
          <p:cNvSpPr/>
          <p:nvPr/>
        </p:nvSpPr>
        <p:spPr>
          <a:xfrm>
            <a:off x="5108332" y="3446551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22" name="Oval 821"/>
          <p:cNvSpPr/>
          <p:nvPr/>
        </p:nvSpPr>
        <p:spPr>
          <a:xfrm>
            <a:off x="5200406" y="3364363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23" name="Oval 822"/>
          <p:cNvSpPr/>
          <p:nvPr/>
        </p:nvSpPr>
        <p:spPr>
          <a:xfrm>
            <a:off x="5005938" y="3306258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24" name="Oval 823"/>
          <p:cNvSpPr/>
          <p:nvPr/>
        </p:nvSpPr>
        <p:spPr>
          <a:xfrm>
            <a:off x="4484444" y="3025114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25" name="Oval 824"/>
          <p:cNvSpPr/>
          <p:nvPr/>
        </p:nvSpPr>
        <p:spPr>
          <a:xfrm>
            <a:off x="4549697" y="2827426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26" name="Oval 825"/>
          <p:cNvSpPr/>
          <p:nvPr/>
        </p:nvSpPr>
        <p:spPr>
          <a:xfrm>
            <a:off x="4363168" y="3034795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27" name="Oval 826"/>
          <p:cNvSpPr/>
          <p:nvPr/>
        </p:nvSpPr>
        <p:spPr>
          <a:xfrm>
            <a:off x="4613675" y="3444274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28" name="Oval 827"/>
          <p:cNvSpPr/>
          <p:nvPr/>
        </p:nvSpPr>
        <p:spPr>
          <a:xfrm>
            <a:off x="4777817" y="3437816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29" name="Oval 828"/>
          <p:cNvSpPr/>
          <p:nvPr/>
        </p:nvSpPr>
        <p:spPr>
          <a:xfrm>
            <a:off x="4790037" y="3382687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30" name="Oval 829"/>
          <p:cNvSpPr/>
          <p:nvPr/>
        </p:nvSpPr>
        <p:spPr>
          <a:xfrm>
            <a:off x="5254860" y="3132430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31" name="Oval 830"/>
          <p:cNvSpPr/>
          <p:nvPr/>
        </p:nvSpPr>
        <p:spPr>
          <a:xfrm>
            <a:off x="5171999" y="3422897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32" name="Oval 831"/>
          <p:cNvSpPr/>
          <p:nvPr/>
        </p:nvSpPr>
        <p:spPr>
          <a:xfrm>
            <a:off x="5218514" y="3420945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33" name="Oval 832"/>
          <p:cNvSpPr/>
          <p:nvPr/>
        </p:nvSpPr>
        <p:spPr>
          <a:xfrm>
            <a:off x="4846394" y="3299343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34" name="Oval 833"/>
          <p:cNvSpPr/>
          <p:nvPr/>
        </p:nvSpPr>
        <p:spPr>
          <a:xfrm>
            <a:off x="4611130" y="2753851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35" name="Oval 834"/>
          <p:cNvSpPr/>
          <p:nvPr/>
        </p:nvSpPr>
        <p:spPr>
          <a:xfrm>
            <a:off x="4666063" y="2745668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36" name="Oval 835"/>
          <p:cNvSpPr/>
          <p:nvPr/>
        </p:nvSpPr>
        <p:spPr>
          <a:xfrm>
            <a:off x="4727331" y="3303948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37" name="Oval 836"/>
          <p:cNvSpPr/>
          <p:nvPr/>
        </p:nvSpPr>
        <p:spPr>
          <a:xfrm>
            <a:off x="4651297" y="3220445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38" name="Oval 837"/>
          <p:cNvSpPr/>
          <p:nvPr/>
        </p:nvSpPr>
        <p:spPr>
          <a:xfrm>
            <a:off x="4349505" y="3160957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39" name="Oval 838"/>
          <p:cNvSpPr/>
          <p:nvPr/>
        </p:nvSpPr>
        <p:spPr>
          <a:xfrm>
            <a:off x="4679562" y="2941927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40" name="Oval 839"/>
          <p:cNvSpPr/>
          <p:nvPr/>
        </p:nvSpPr>
        <p:spPr>
          <a:xfrm>
            <a:off x="5238192" y="3035071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41" name="Oval 840"/>
          <p:cNvSpPr/>
          <p:nvPr/>
        </p:nvSpPr>
        <p:spPr>
          <a:xfrm>
            <a:off x="4924825" y="3263671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42" name="Oval 841"/>
          <p:cNvSpPr/>
          <p:nvPr/>
        </p:nvSpPr>
        <p:spPr>
          <a:xfrm>
            <a:off x="4534616" y="3128253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43" name="Oval 842"/>
          <p:cNvSpPr/>
          <p:nvPr/>
        </p:nvSpPr>
        <p:spPr>
          <a:xfrm>
            <a:off x="4672100" y="3297052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09" name="TextBox 524"/>
          <p:cNvSpPr txBox="1"/>
          <p:nvPr/>
        </p:nvSpPr>
        <p:spPr bwMode="auto">
          <a:xfrm>
            <a:off x="3561091" y="1594642"/>
            <a:ext cx="2146742" cy="369332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rtlCol="0" anchorCtr="1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lang="en-US" b="0" dirty="0">
                <a:solidFill>
                  <a:srgbClr val="C00000"/>
                </a:solidFill>
              </a:rPr>
              <a:t>Maximize accuracy</a:t>
            </a:r>
          </a:p>
        </p:txBody>
      </p:sp>
      <p:sp>
        <p:nvSpPr>
          <p:cNvPr id="310" name="TextBox 524"/>
          <p:cNvSpPr txBox="1"/>
          <p:nvPr/>
        </p:nvSpPr>
        <p:spPr bwMode="auto">
          <a:xfrm>
            <a:off x="6586976" y="1595889"/>
            <a:ext cx="1980029" cy="369332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rtlCol="0" anchorCtr="1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lang="en-US" b="0" dirty="0">
                <a:solidFill>
                  <a:srgbClr val="C00000"/>
                </a:solidFill>
              </a:rPr>
              <a:t>Balanced classes</a:t>
            </a:r>
          </a:p>
        </p:txBody>
      </p:sp>
    </p:spTree>
    <p:extLst>
      <p:ext uri="{BB962C8B-B14F-4D97-AF65-F5344CB8AC3E}">
        <p14:creationId xmlns:p14="http://schemas.microsoft.com/office/powerpoint/2010/main" val="532498508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>
        <a:spAutoFit/>
      </a:bodyPr>
      <a:lstStyle>
        <a:defPPr marL="228600" indent="-228600" algn="ctr" fontAlgn="auto">
          <a:lnSpc>
            <a:spcPct val="90000"/>
          </a:lnSpc>
          <a:spcBef>
            <a:spcPts val="1000"/>
          </a:spcBef>
          <a:spcAft>
            <a:spcPts val="0"/>
          </a:spcAft>
          <a:buFont typeface="Arial" panose="020B0604020202020204" pitchFamily="34" charset="0"/>
          <a:buChar char="•"/>
          <a:defRPr sz="2800" dirty="0">
            <a:solidFill>
              <a:prstClr val="black"/>
            </a:solidFill>
            <a:latin typeface="Calibri" panose="020F0502020204030204"/>
          </a:defRPr>
        </a:defPPr>
      </a:lstStyle>
      <a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a:style>
    </a:spDef>
    <a:txDef>
      <a:spPr bwMode="auto">
        <a:noFill/>
        <a:ln w="19050">
          <a:noFill/>
          <a:miter lim="800000"/>
          <a:headEnd/>
          <a:tailEnd/>
        </a:ln>
        <a:effectLst/>
      </a:spPr>
      <a:bodyPr wrap="square" anchorCtr="1">
        <a:spAutoFit/>
      </a:bodyPr>
      <a:lstStyle>
        <a:defPPr algn="ctr">
          <a:lnSpc>
            <a:spcPct val="100000"/>
          </a:lnSpc>
          <a:spcBef>
            <a:spcPct val="50000"/>
          </a:spcBef>
          <a:buFontTx/>
          <a:buNone/>
          <a:defRPr sz="2800" b="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167047</TotalTime>
  <Words>1083</Words>
  <Application>Microsoft Office PowerPoint</Application>
  <PresentationFormat>Widescreen</PresentationFormat>
  <Paragraphs>181</Paragraphs>
  <Slides>18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Calibri Light</vt:lpstr>
      <vt:lpstr>Stencil</vt:lpstr>
      <vt:lpstr>1_Office Theme</vt:lpstr>
      <vt:lpstr>ML4MI Bootcamp:   Network training strategies   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Declaration of Conflict of Interest or Relationship</dc:title>
  <dc:creator>Kevin M Johnson</dc:creator>
  <cp:lastModifiedBy>Tyler Bradshaw</cp:lastModifiedBy>
  <cp:revision>4525</cp:revision>
  <dcterms:created xsi:type="dcterms:W3CDTF">2010-04-21T20:03:43Z</dcterms:created>
  <dcterms:modified xsi:type="dcterms:W3CDTF">2021-08-24T15:11:56Z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</Properties>
</file>